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7" r:id="rId2"/>
    <p:sldId id="345" r:id="rId3"/>
    <p:sldId id="346" r:id="rId4"/>
    <p:sldId id="321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347" r:id="rId14"/>
    <p:sldId id="267" r:id="rId15"/>
    <p:sldId id="268" r:id="rId16"/>
    <p:sldId id="269" r:id="rId17"/>
    <p:sldId id="270" r:id="rId18"/>
    <p:sldId id="316" r:id="rId19"/>
    <p:sldId id="272" r:id="rId20"/>
    <p:sldId id="348" r:id="rId21"/>
    <p:sldId id="274" r:id="rId22"/>
    <p:sldId id="273" r:id="rId23"/>
    <p:sldId id="275" r:id="rId24"/>
    <p:sldId id="317" r:id="rId25"/>
    <p:sldId id="276" r:id="rId26"/>
    <p:sldId id="351" r:id="rId27"/>
    <p:sldId id="295" r:id="rId28"/>
    <p:sldId id="296" r:id="rId29"/>
    <p:sldId id="299" r:id="rId30"/>
    <p:sldId id="349" r:id="rId31"/>
    <p:sldId id="302" r:id="rId32"/>
    <p:sldId id="303" r:id="rId33"/>
    <p:sldId id="305" r:id="rId34"/>
    <p:sldId id="350" r:id="rId35"/>
    <p:sldId id="352" r:id="rId36"/>
    <p:sldId id="277" r:id="rId37"/>
    <p:sldId id="280" r:id="rId38"/>
    <p:sldId id="279" r:id="rId39"/>
    <p:sldId id="281" r:id="rId40"/>
    <p:sldId id="278" r:id="rId41"/>
    <p:sldId id="282" r:id="rId42"/>
    <p:sldId id="283" r:id="rId43"/>
    <p:sldId id="284" r:id="rId44"/>
    <p:sldId id="285" r:id="rId45"/>
    <p:sldId id="353" r:id="rId46"/>
    <p:sldId id="287" r:id="rId47"/>
    <p:sldId id="286" r:id="rId48"/>
    <p:sldId id="288" r:id="rId49"/>
    <p:sldId id="289" r:id="rId50"/>
    <p:sldId id="318" r:id="rId51"/>
    <p:sldId id="290" r:id="rId52"/>
    <p:sldId id="291" r:id="rId53"/>
    <p:sldId id="292" r:id="rId54"/>
    <p:sldId id="319" r:id="rId55"/>
    <p:sldId id="29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92" autoAdjust="0"/>
  </p:normalViewPr>
  <p:slideViewPr>
    <p:cSldViewPr snapToGrid="0">
      <p:cViewPr varScale="1">
        <p:scale>
          <a:sx n="73" d="100"/>
          <a:sy n="73" d="100"/>
        </p:scale>
        <p:origin x="107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1033F-6BF8-438B-BD56-1A80B88F8C34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CE987-3A7A-44CD-AFEA-8AEF7A69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6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/>
              <a:t>Geometry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18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𝑅𝑃</m:t>
                        </m:r>
                      </m:e>
                    </m:bar>
                  </m:oMath>
                </a14:m>
                <a:r>
                  <a:rPr lang="en-US" i="1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𝑄𝑃</m:t>
                        </m:r>
                      </m:e>
                    </m:acc>
                  </m:oMath>
                </a14:m>
                <a:r>
                  <a:rPr lang="en-US" i="1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</m:oMath>
                </a14:m>
                <a:r>
                  <a:rPr lang="en-US" i="1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𝑄𝑇</m:t>
                        </m:r>
                      </m:e>
                    </m:acc>
                  </m:oMath>
                </a14:m>
                <a:r>
                  <a:rPr lang="en-US" i="1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𝑄𝑆</m:t>
                        </m:r>
                      </m:e>
                    </m:acc>
                  </m:oMath>
                </a14:m>
                <a:endParaRPr lang="en-US" i="1" baseline="0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𝑄𝑇</m:t>
                        </m:r>
                      </m:e>
                    </m:acc>
                  </m:oMath>
                </a14:m>
                <a:r>
                  <a:rPr lang="en-US" baseline="0" dirty="0"/>
                  <a:t> and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𝑄𝑆</m:t>
                        </m:r>
                      </m:e>
                    </m:acc>
                  </m:oMath>
                </a14:m>
                <a:r>
                  <a:rPr lang="en-US" baseline="0" dirty="0"/>
                  <a:t>;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𝑄𝑃</m:t>
                        </m:r>
                      </m:e>
                    </m:acc>
                  </m:oMath>
                </a14:m>
                <a:r>
                  <a:rPr lang="en-US" baseline="0" dirty="0"/>
                  <a:t> and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¯𝑅𝑃</a:t>
                </a:r>
                <a:r>
                  <a:rPr lang="en-US" i="1" dirty="0"/>
                  <a:t> </a:t>
                </a:r>
              </a:p>
              <a:p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b="0" i="0">
                    <a:latin typeface="Cambria Math" panose="02040503050406030204" pitchFamily="18" charset="0"/>
                  </a:rPr>
                  <a:t>𝑄𝑃) ⃗</a:t>
                </a:r>
                <a:r>
                  <a:rPr lang="en-US" i="1" dirty="0"/>
                  <a:t>,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b="0" i="0">
                    <a:latin typeface="Cambria Math" panose="02040503050406030204" pitchFamily="18" charset="0"/>
                  </a:rPr>
                  <a:t>𝑄𝑅) ⃗</a:t>
                </a:r>
                <a:r>
                  <a:rPr lang="en-US" i="1" dirty="0"/>
                  <a:t>,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b="0" i="0">
                    <a:latin typeface="Cambria Math" panose="02040503050406030204" pitchFamily="18" charset="0"/>
                  </a:rPr>
                  <a:t>𝑄𝑇) ⃗</a:t>
                </a:r>
                <a:r>
                  <a:rPr lang="en-US" i="1" dirty="0"/>
                  <a:t>,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b="0" i="0">
                    <a:latin typeface="Cambria Math" panose="02040503050406030204" pitchFamily="18" charset="0"/>
                  </a:rPr>
                  <a:t>𝑄𝑆) ⃗</a:t>
                </a:r>
                <a:endParaRPr lang="en-US" i="1" baseline="0" dirty="0"/>
              </a:p>
              <a:p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b="0" i="0">
                    <a:latin typeface="Cambria Math" panose="02040503050406030204" pitchFamily="18" charset="0"/>
                  </a:rPr>
                  <a:t>𝑄𝑇) ⃗</a:t>
                </a:r>
                <a:r>
                  <a:rPr lang="en-US" baseline="0" dirty="0"/>
                  <a:t> and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b="0" i="0">
                    <a:latin typeface="Cambria Math" panose="02040503050406030204" pitchFamily="18" charset="0"/>
                  </a:rPr>
                  <a:t>𝑄𝑆) ⃗</a:t>
                </a:r>
                <a:r>
                  <a:rPr lang="en-US" baseline="0" dirty="0"/>
                  <a:t>;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b="0" i="0">
                    <a:latin typeface="Cambria Math" panose="02040503050406030204" pitchFamily="18" charset="0"/>
                  </a:rPr>
                  <a:t>𝑄𝑃) ⃗</a:t>
                </a:r>
                <a:r>
                  <a:rPr lang="en-US" baseline="0" dirty="0"/>
                  <a:t> and</a:t>
                </a:r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b="0" i="0">
                    <a:latin typeface="Cambria Math" panose="02040503050406030204" pitchFamily="18" charset="0"/>
                  </a:rPr>
                  <a:t>𝑄𝑅) ⃗</a:t>
                </a:r>
                <a:endParaRPr lang="en-US" i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72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14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CE987-3A7A-44CD-AFEA-8AEF7A6989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57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6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=3−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𝐴𝐵=3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(−1 </a:t>
                </a:r>
                <a:r>
                  <a:rPr lang="en-US" b="0" i="0" dirty="0">
                    <a:latin typeface="Cambria Math" panose="02040503050406030204" pitchFamily="18" charset="0"/>
                  </a:rPr>
                  <a:t>)=</a:t>
                </a:r>
                <a:r>
                  <a:rPr lang="en-US" i="0" dirty="0">
                    <a:latin typeface="Cambria Math" panose="02040503050406030204" pitchFamily="18" charset="0"/>
                  </a:rPr>
                  <a:t>4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𝐷𝐸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𝐶𝐸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+17=42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𝐶𝐷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+𝐷𝐸=𝐶𝐸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𝐶𝐷+17=42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𝐶𝐷=25</a:t>
                </a:r>
                <a:endParaRPr lang="en-US" baseline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=3−(−5)=8</m:t>
                      </m:r>
                    </m:oMath>
                  </m:oMathPara>
                </a14:m>
                <a:endParaRPr lang="en-US" baseline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baseline="0" dirty="0">
                    <a:latin typeface="Cambria Math" panose="02040503050406030204" pitchFamily="18" charset="0"/>
                  </a:rPr>
                  <a:t>𝑋𝑌=3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(−5)=8</a:t>
                </a:r>
                <a:endParaRPr lang="en-US" baseline="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7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CE987-3A7A-44CD-AFEA-8AEF7A6989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2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99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𝑃𝑄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𝑃𝑁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22.6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𝑃𝑁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𝑃𝑁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=45.2</m:t>
                      </m:r>
                    </m:oMath>
                  </m:oMathPara>
                </a14:m>
                <a:endParaRPr lang="en-US" baseline="0" dirty="0"/>
              </a:p>
              <a:p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−2=3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−2=8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=3(5)+8=23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𝑃𝑄=</a:t>
                </a:r>
                <a:r>
                  <a:rPr lang="en-US" b="0" i="0" dirty="0">
                    <a:latin typeface="Cambria Math" panose="02040503050406030204" pitchFamily="18" charset="0"/>
                  </a:rPr>
                  <a:t>1/2 </a:t>
                </a:r>
                <a:r>
                  <a:rPr lang="en-US" i="0" dirty="0">
                    <a:latin typeface="Cambria Math" panose="02040503050406030204" pitchFamily="18" charset="0"/>
                  </a:rPr>
                  <a:t>𝑃𝑁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22.6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1/2 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𝑃𝑁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𝑃𝑁=45.2</a:t>
                </a:r>
                <a:endParaRPr lang="en-US" baseline="0" dirty="0"/>
              </a:p>
              <a:p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5𝑥−2=3𝑥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+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8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2𝑥−2=8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2𝑥=10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𝑥=5</a:t>
                </a:r>
                <a:endParaRPr lang="en-US" baseline="0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𝑆𝑇=3(5)+8=23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−2+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=(1, −4)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((7</a:t>
                </a:r>
                <a:r>
                  <a:rPr lang="en-US" b="0" i="0" dirty="0">
                    <a:latin typeface="Cambria Math" panose="02040503050406030204" pitchFamily="18" charset="0"/>
                  </a:rPr>
                  <a:t>+(</a:t>
                </a:r>
                <a:r>
                  <a:rPr lang="en-US" i="0" dirty="0">
                    <a:latin typeface="Cambria Math" panose="02040503050406030204" pitchFamily="18" charset="0"/>
                  </a:rPr>
                  <a:t>−5</a:t>
                </a:r>
                <a:r>
                  <a:rPr lang="en-US" b="0" i="0" dirty="0">
                    <a:latin typeface="Cambria Math" panose="02040503050406030204" pitchFamily="18" charset="0"/>
                  </a:rPr>
                  <a:t>))/</a:t>
                </a:r>
                <a:r>
                  <a:rPr lang="en-US" i="0" dirty="0">
                    <a:latin typeface="Cambria Math" panose="02040503050406030204" pitchFamily="18" charset="0"/>
                  </a:rPr>
                  <a:t>2,(−2+</a:t>
                </a:r>
                <a:r>
                  <a:rPr lang="en-US" b="0" i="0" dirty="0">
                    <a:latin typeface="Cambria Math" panose="02040503050406030204" pitchFamily="18" charset="0"/>
                  </a:rPr>
                  <a:t>(</a:t>
                </a:r>
                <a:r>
                  <a:rPr lang="en-US" i="0" dirty="0">
                    <a:latin typeface="Cambria Math" panose="02040503050406030204" pitchFamily="18" charset="0"/>
                  </a:rPr>
                  <a:t>−6</a:t>
                </a:r>
                <a:r>
                  <a:rPr lang="en-US" b="0" i="0" dirty="0">
                    <a:latin typeface="Cambria Math" panose="02040503050406030204" pitchFamily="18" charset="0"/>
                  </a:rPr>
                  <a:t>))/</a:t>
                </a:r>
                <a:r>
                  <a:rPr lang="en-US" i="0" dirty="0">
                    <a:latin typeface="Cambria Math" panose="02040503050406030204" pitchFamily="18" charset="0"/>
                  </a:rPr>
                  <a:t>2)=(1, −4)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(5, 8)=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b="0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aseline="0" dirty="0"/>
              </a:p>
              <a:p>
                <a:r>
                  <a:rPr lang="en-US" baseline="0" dirty="0"/>
                  <a:t>x-</a:t>
                </a:r>
                <a:r>
                  <a:rPr lang="en-US" baseline="0" dirty="0" err="1"/>
                  <a:t>coords</a:t>
                </a:r>
                <a:r>
                  <a:rPr lang="en-US" baseline="0" dirty="0"/>
                  <a:t>: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5=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 10=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2  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=8</m:t>
                    </m:r>
                  </m:oMath>
                </a14:m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y-</a:t>
                </a:r>
                <a:r>
                  <a:rPr lang="en-US" baseline="0" dirty="0" err="1">
                    <a:sym typeface="Wingdings" pitchFamily="2" charset="2"/>
                  </a:rPr>
                  <a:t>coords</a:t>
                </a:r>
                <a:r>
                  <a:rPr lang="en-US" baseline="0" dirty="0">
                    <a:sym typeface="Wingdings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8=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−3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  16=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−3  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=19</m:t>
                    </m:r>
                  </m:oMath>
                </a14:m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(8, 19)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(5, 8)=((𝑥+2)/2,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(𝑦+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−3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))/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2)</a:t>
                </a:r>
                <a:endParaRPr lang="en-US" baseline="0" dirty="0"/>
              </a:p>
              <a:p>
                <a:r>
                  <a:rPr lang="en-US" baseline="0" dirty="0"/>
                  <a:t>x-</a:t>
                </a:r>
                <a:r>
                  <a:rPr lang="en-US" baseline="0" dirty="0" err="1"/>
                  <a:t>coords</a:t>
                </a:r>
                <a:r>
                  <a:rPr lang="en-US" baseline="0" dirty="0"/>
                  <a:t>: 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5=(𝑥+2)/2 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 10=𝑥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+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2  𝑥=8</a:t>
                </a:r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y-</a:t>
                </a:r>
                <a:r>
                  <a:rPr lang="en-US" baseline="0" dirty="0" err="1">
                    <a:sym typeface="Wingdings" pitchFamily="2" charset="2"/>
                  </a:rPr>
                  <a:t>coords</a:t>
                </a:r>
                <a:r>
                  <a:rPr lang="en-US" baseline="0" dirty="0">
                    <a:sym typeface="Wingdings" pitchFamily="2" charset="2"/>
                  </a:rPr>
                  <a:t>: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8=(𝑦−3)/2   16=𝑦−3  𝑦=19</a:t>
                </a:r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(8, 19)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𝑃𝑄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  <m:t>8−5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aseline="0" dirty="0">
                  <a:latin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𝑃𝑄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baseline="0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baseline="0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aseline="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𝑃𝑄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36+9</m:t>
                          </m:r>
                        </m:e>
                      </m:rad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𝑃𝑄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ra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≈6.71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𝑃𝑄=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√((</a:t>
                </a:r>
                <a:r>
                  <a:rPr lang="en-US" i="0" dirty="0">
                    <a:latin typeface="Cambria Math" panose="02040503050406030204" pitchFamily="18" charset="0"/>
                  </a:rPr>
                  <a:t>−4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2+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8−5)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 )</a:t>
                </a:r>
                <a:endParaRPr lang="en-US" baseline="0" dirty="0">
                  <a:latin typeface="Calibri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𝑃𝑄=</a:t>
                </a:r>
                <a:r>
                  <a:rPr lang="en-US" b="0" i="0" dirty="0">
                    <a:latin typeface="Cambria Math" panose="02040503050406030204" pitchFamily="18" charset="0"/>
                  </a:rPr>
                  <a:t>√((</a:t>
                </a:r>
                <a:r>
                  <a:rPr lang="en-US" i="0" dirty="0">
                    <a:latin typeface="Cambria Math" panose="02040503050406030204" pitchFamily="18" charset="0"/>
                  </a:rPr>
                  <a:t>−6)</a:t>
                </a:r>
                <a:r>
                  <a:rPr lang="en-US" b="0" i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2+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3)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 )</a:t>
                </a:r>
                <a:endParaRPr lang="en-US" baseline="0" dirty="0">
                  <a:latin typeface="+mn-lt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𝑃𝑄=</a:t>
                </a:r>
                <a:r>
                  <a:rPr lang="en-US" i="0" dirty="0">
                    <a:latin typeface="Cambria Math" panose="02040503050406030204" pitchFamily="18" charset="0"/>
                  </a:rPr>
                  <a:t>√(36+9)</a:t>
                </a:r>
                <a:endParaRPr lang="en-US" dirty="0">
                  <a:latin typeface="+mn-lt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𝑃𝑄=√45=3√5≈6.71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CE987-3A7A-44CD-AFEA-8AEF7A6989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25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get a Polly gone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57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63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CE987-3A7A-44CD-AFEA-8AEF7A6989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331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Pentagon, convex</a:t>
            </a:r>
          </a:p>
          <a:p>
            <a:endParaRPr lang="en-US" dirty="0"/>
          </a:p>
          <a:p>
            <a:r>
              <a:rPr lang="en-US" dirty="0"/>
              <a:t>Dodecagon, concave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CE987-3A7A-44CD-AFEA-8AEF7A69897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48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799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016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height is perpendicular to the base, so it hits </a:t>
                </a:r>
                <a:r>
                  <a:rPr lang="en-US" i="1" dirty="0"/>
                  <a:t>EG</a:t>
                </a:r>
                <a:r>
                  <a:rPr lang="en-US" baseline="0" dirty="0"/>
                  <a:t> at (1, 3).  Distance from (1, 3) to (7, 3) = 6</a:t>
                </a:r>
              </a:p>
              <a:p>
                <a:endParaRPr lang="en-US" baseline="0" dirty="0"/>
              </a:p>
              <a:p>
                <a:r>
                  <a:rPr lang="en-US" dirty="0"/>
                  <a:t>Perimeter:</a:t>
                </a:r>
                <a:r>
                  <a:rPr lang="en-US" baseline="0" dirty="0"/>
                  <a:t> find the lengths of each side</a:t>
                </a:r>
              </a:p>
              <a:p>
                <a:r>
                  <a:rPr lang="en-US" i="1" baseline="0" dirty="0"/>
                  <a:t>EG</a:t>
                </a:r>
                <a:r>
                  <a:rPr lang="en-US" baseline="0" dirty="0"/>
                  <a:t> = 4</a:t>
                </a:r>
              </a:p>
              <a:p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𝐹𝐺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7−1</m:t>
                                </m:r>
                              </m:e>
                            </m:d>
                          </m:e>
                          <m:sup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3−2</m:t>
                                </m:r>
                              </m:e>
                            </m:d>
                          </m:e>
                          <m:sup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36+1</m:t>
                        </m:r>
                      </m:e>
                    </m:rad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37</m:t>
                        </m:r>
                      </m:e>
                    </m:rad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=6.08</m:t>
                    </m:r>
                  </m:oMath>
                </a14:m>
                <a:r>
                  <a:rPr lang="en-US" baseline="0" dirty="0">
                    <a:latin typeface="+mn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7−1</m:t>
                                </m:r>
                              </m:e>
                            </m:d>
                          </m:e>
                          <m:sup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baseline="0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baseline="0" dirty="0" smtClean="0">
                                    <a:latin typeface="Cambria Math" panose="02040503050406030204" pitchFamily="18" charset="0"/>
                                  </a:rPr>
                                  <m:t>3−6</m:t>
                                </m:r>
                              </m:e>
                            </m:d>
                          </m:e>
                          <m:sup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36+9</m:t>
                        </m:r>
                      </m:e>
                    </m:rad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rad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=6.71</m:t>
                    </m:r>
                  </m:oMath>
                </a14:m>
                <a:r>
                  <a:rPr lang="en-US" baseline="0" dirty="0">
                    <a:latin typeface="+mn-lt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=4+6.08+6.71=16.79</m:t>
                    </m:r>
                  </m:oMath>
                </a14:m>
                <a:r>
                  <a:rPr lang="en-US" baseline="0" dirty="0">
                    <a:latin typeface="+mn-lt"/>
                  </a:rPr>
                  <a:t> </a:t>
                </a:r>
              </a:p>
              <a:p>
                <a:endParaRPr lang="en-US" baseline="0" dirty="0">
                  <a:latin typeface="+mn-lt"/>
                </a:endParaRPr>
              </a:p>
              <a:p>
                <a:r>
                  <a:rPr lang="en-US" baseline="0" dirty="0">
                    <a:latin typeface="+mn-lt"/>
                  </a:rPr>
                  <a:t>Area: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baseline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baseline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en-US" i="1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baseline="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height is perpendicular to the base, so it hits </a:t>
                </a:r>
                <a:r>
                  <a:rPr lang="en-US" i="1" dirty="0"/>
                  <a:t>EG</a:t>
                </a:r>
                <a:r>
                  <a:rPr lang="en-US" baseline="0" dirty="0"/>
                  <a:t> at (1, 3).  Distance from (1, 3) to (7, 3) = 6</a:t>
                </a:r>
              </a:p>
              <a:p>
                <a:endParaRPr lang="en-US" baseline="0" dirty="0"/>
              </a:p>
              <a:p>
                <a:r>
                  <a:rPr lang="en-US" dirty="0"/>
                  <a:t>Perimeter:</a:t>
                </a:r>
                <a:r>
                  <a:rPr lang="en-US" baseline="0" dirty="0"/>
                  <a:t> find the lengths of each side</a:t>
                </a:r>
              </a:p>
              <a:p>
                <a:r>
                  <a:rPr lang="en-US" i="1" baseline="0" dirty="0"/>
                  <a:t>EG</a:t>
                </a:r>
                <a:r>
                  <a:rPr lang="en-US" baseline="0" dirty="0"/>
                  <a:t> = 4</a:t>
                </a:r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𝐹𝐺=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√((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7−1)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2+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3−2)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 )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=√(36+1)=√37=6.08</a:t>
                </a:r>
                <a:r>
                  <a:rPr lang="en-US" baseline="0" dirty="0">
                    <a:latin typeface="+mn-lt"/>
                  </a:rPr>
                  <a:t> </a:t>
                </a:r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𝐸𝐹=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√((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7−1)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2+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3−6)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^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 )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=√(36+9)=√45=6.71</a:t>
                </a:r>
                <a:r>
                  <a:rPr lang="en-US" baseline="0" dirty="0">
                    <a:latin typeface="+mn-lt"/>
                  </a:rPr>
                  <a:t> </a:t>
                </a:r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𝑃=4+6.08+6.71=16.79</a:t>
                </a:r>
                <a:r>
                  <a:rPr lang="en-US" baseline="0" dirty="0">
                    <a:latin typeface="+mn-lt"/>
                  </a:rPr>
                  <a:t> </a:t>
                </a:r>
              </a:p>
              <a:p>
                <a:endParaRPr lang="en-US" baseline="0" dirty="0">
                  <a:latin typeface="+mn-lt"/>
                </a:endParaRPr>
              </a:p>
              <a:p>
                <a:r>
                  <a:rPr lang="en-US" baseline="0" dirty="0">
                    <a:latin typeface="+mn-lt"/>
                  </a:rPr>
                  <a:t>Area: 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1/2 (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4)(6)=12</a:t>
                </a:r>
                <a:endParaRPr lang="en-US" baseline="0" dirty="0">
                  <a:latin typeface="+mn-lt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𝑏=3−(−2)=5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ℎ=3−(−3)=6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𝐴=𝑏ℎ=(5)(6)=30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CE987-3A7A-44CD-AFEA-8AEF7A69897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417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CE987-3A7A-44CD-AFEA-8AEF7A69897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939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635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845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127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ym typeface="Symbol"/>
              </a:rPr>
              <a:t></a:t>
            </a:r>
            <a:r>
              <a:rPr lang="en-US" i="1" dirty="0">
                <a:sym typeface="Symbol"/>
              </a:rPr>
              <a:t>DEC</a:t>
            </a:r>
            <a:r>
              <a:rPr lang="en-US" dirty="0">
                <a:sym typeface="Symbol"/>
              </a:rPr>
              <a:t> = 90° right</a:t>
            </a:r>
          </a:p>
          <a:p>
            <a:pPr lvl="0"/>
            <a:r>
              <a:rPr lang="en-US" dirty="0">
                <a:sym typeface="Symbol"/>
              </a:rPr>
              <a:t></a:t>
            </a:r>
            <a:r>
              <a:rPr lang="en-US" i="1" dirty="0">
                <a:sym typeface="Symbol"/>
              </a:rPr>
              <a:t>DEA</a:t>
            </a:r>
            <a:r>
              <a:rPr lang="en-US" dirty="0">
                <a:sym typeface="Symbol"/>
              </a:rPr>
              <a:t> = 180°</a:t>
            </a:r>
            <a:r>
              <a:rPr lang="en-US" baseline="0" dirty="0">
                <a:sym typeface="Symbol"/>
              </a:rPr>
              <a:t> straight</a:t>
            </a:r>
            <a:endParaRPr lang="en-US" dirty="0">
              <a:sym typeface="Symbol"/>
            </a:endParaRPr>
          </a:p>
          <a:p>
            <a:pPr lvl="0"/>
            <a:r>
              <a:rPr lang="en-US" dirty="0">
                <a:sym typeface="Symbol"/>
              </a:rPr>
              <a:t></a:t>
            </a:r>
            <a:r>
              <a:rPr lang="en-US" i="1" dirty="0">
                <a:sym typeface="Symbol"/>
              </a:rPr>
              <a:t>CEB</a:t>
            </a:r>
            <a:r>
              <a:rPr lang="en-US" dirty="0">
                <a:sym typeface="Symbol"/>
              </a:rPr>
              <a:t> = 25° acute</a:t>
            </a:r>
          </a:p>
          <a:p>
            <a:pPr lvl="0"/>
            <a:r>
              <a:rPr lang="en-US" dirty="0">
                <a:sym typeface="Symbol"/>
              </a:rPr>
              <a:t></a:t>
            </a:r>
            <a:r>
              <a:rPr lang="en-US" i="1" dirty="0">
                <a:sym typeface="Symbol"/>
              </a:rPr>
              <a:t>DEB</a:t>
            </a:r>
            <a:r>
              <a:rPr lang="en-US" dirty="0">
                <a:sym typeface="Symbol"/>
              </a:rPr>
              <a:t> =</a:t>
            </a:r>
            <a:r>
              <a:rPr lang="en-US" baseline="0" dirty="0">
                <a:sym typeface="Symbol"/>
              </a:rPr>
              <a:t> 115° obtuse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929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ym typeface="Symbol"/>
              </a:rPr>
              <a:t></a:t>
            </a:r>
            <a:r>
              <a:rPr lang="en-US" i="1" dirty="0"/>
              <a:t>PQR</a:t>
            </a:r>
            <a:r>
              <a:rPr lang="en-US" dirty="0"/>
              <a:t> , </a:t>
            </a:r>
            <a:r>
              <a:rPr lang="en-US" i="1" dirty="0">
                <a:sym typeface="Symbol"/>
              </a:rPr>
              <a:t></a:t>
            </a:r>
            <a:r>
              <a:rPr lang="en-US" i="1" dirty="0"/>
              <a:t>PQS</a:t>
            </a:r>
            <a:r>
              <a:rPr lang="en-US" dirty="0"/>
              <a:t>, </a:t>
            </a:r>
            <a:r>
              <a:rPr lang="en-US" i="1" dirty="0">
                <a:sym typeface="Symbol"/>
              </a:rPr>
              <a:t></a:t>
            </a:r>
            <a:r>
              <a:rPr lang="en-US" i="1" dirty="0"/>
              <a:t>RQS</a:t>
            </a:r>
            <a:r>
              <a:rPr lang="en-US" dirty="0"/>
              <a:t> 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ym typeface="Symbol"/>
              </a:rPr>
              <a:t></a:t>
            </a:r>
            <a:r>
              <a:rPr lang="en-US" i="1" dirty="0"/>
              <a:t>PQS</a:t>
            </a:r>
            <a:r>
              <a:rPr lang="en-US" dirty="0"/>
              <a:t> </a:t>
            </a:r>
            <a:r>
              <a:rPr lang="en-US" b="1" dirty="0">
                <a:latin typeface="Arial" pitchFamily="34" charset="0"/>
              </a:rPr>
              <a:t>is a right angle</a:t>
            </a:r>
            <a:r>
              <a:rPr lang="en-US" dirty="0"/>
              <a:t> 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−9+3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+6=72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−3=72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=75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US" baseline="0" dirty="0"/>
              </a:p>
              <a:p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  <a:sym typeface="Symbol"/>
                        </a:rPr>
                        <m:t>𝑚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  <a:sym typeface="Symbol"/>
                        </a:rPr>
                        <m:t>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  <a:sym typeface="Symbol"/>
                        </a:rPr>
                        <m:t>𝑅𝑆𝑃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  <a:sym typeface="Symbol"/>
                        </a:rPr>
                        <m:t>=2</m:t>
                      </m:r>
                      <m:d>
                        <m:d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1200" i="1" dirty="0" smtClean="0">
                              <a:latin typeface="Cambria Math" panose="02040503050406030204" pitchFamily="18" charset="0"/>
                              <a:sym typeface="Symbol"/>
                            </a:rPr>
                            <m:t>15</m:t>
                          </m:r>
                        </m:e>
                      </m:d>
                      <m:r>
                        <a:rPr lang="en-US" sz="1200" b="0" i="1" dirty="0" smtClean="0"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  <a:sym typeface="Symbol"/>
                        </a:rPr>
                        <m:t>9=21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  <a:sym typeface="Symbol"/>
                        </a:rPr>
                        <m:t>°</m:t>
                      </m:r>
                    </m:oMath>
                  </m:oMathPara>
                </a14:m>
                <a:endParaRPr lang="en-US" sz="1200" dirty="0"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  <a:sym typeface="Symbol"/>
                        </a:rPr>
                        <m:t>𝑚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  <a:sym typeface="Symbol"/>
                        </a:rPr>
                        <m:t>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  <a:sym typeface="Symbol"/>
                        </a:rPr>
                        <m:t>𝑃𝑆𝑇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  <a:sym typeface="Symbol"/>
                        </a:rPr>
                        <m:t>=3</m:t>
                      </m:r>
                      <m:d>
                        <m:d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1200" i="1" dirty="0" smtClean="0">
                              <a:latin typeface="Cambria Math" panose="02040503050406030204" pitchFamily="18" charset="0"/>
                              <a:sym typeface="Symbol"/>
                            </a:rPr>
                            <m:t>15</m:t>
                          </m:r>
                        </m:e>
                      </m:d>
                      <m:r>
                        <a:rPr lang="en-US" sz="1200" i="1" dirty="0" smtClean="0">
                          <a:latin typeface="Cambria Math" panose="02040503050406030204" pitchFamily="18" charset="0"/>
                          <a:sym typeface="Symbol"/>
                        </a:rPr>
                        <m:t>+6=51</m:t>
                      </m:r>
                      <m:r>
                        <a:rPr lang="en-US" sz="1200" b="0" i="1" dirty="0" smtClean="0">
                          <a:latin typeface="Cambria Math" panose="02040503050406030204" pitchFamily="18" charset="0"/>
                          <a:sym typeface="Symbol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2𝑥−9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+3𝑥+6=72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5𝑥−3=72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5𝑥=75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𝑥=15</a:t>
                </a:r>
                <a:endParaRPr lang="en-US" baseline="0" dirty="0"/>
              </a:p>
              <a:p>
                <a:endParaRPr lang="en-US" baseline="0" dirty="0"/>
              </a:p>
              <a:p>
                <a:r>
                  <a:rPr lang="en-US" sz="1200" i="0" dirty="0">
                    <a:latin typeface="Cambria Math" panose="02040503050406030204" pitchFamily="18" charset="0"/>
                    <a:sym typeface="Symbol"/>
                  </a:rPr>
                  <a:t>𝑚𝑅𝑆𝑃=2(15)</a:t>
                </a:r>
                <a:r>
                  <a:rPr lang="en-US" sz="1200" b="0" i="0" dirty="0">
                    <a:latin typeface="Cambria Math" panose="02040503050406030204" pitchFamily="18" charset="0"/>
                    <a:sym typeface="Symbol"/>
                  </a:rPr>
                  <a:t>−</a:t>
                </a:r>
                <a:r>
                  <a:rPr lang="en-US" sz="1200" i="0" dirty="0">
                    <a:latin typeface="Cambria Math" panose="02040503050406030204" pitchFamily="18" charset="0"/>
                    <a:sym typeface="Symbol"/>
                  </a:rPr>
                  <a:t>9=21</a:t>
                </a:r>
                <a:r>
                  <a:rPr lang="en-US" sz="1200" b="0" i="0" dirty="0">
                    <a:latin typeface="Cambria Math" panose="02040503050406030204" pitchFamily="18" charset="0"/>
                    <a:sym typeface="Symbol"/>
                  </a:rPr>
                  <a:t>°</a:t>
                </a:r>
                <a:endParaRPr lang="en-US" sz="1200" dirty="0">
                  <a:sym typeface="Symbol"/>
                </a:endParaRPr>
              </a:p>
              <a:p>
                <a:r>
                  <a:rPr lang="en-US" sz="1200" i="0" dirty="0">
                    <a:latin typeface="Cambria Math" panose="02040503050406030204" pitchFamily="18" charset="0"/>
                    <a:sym typeface="Symbol"/>
                  </a:rPr>
                  <a:t>𝑚𝑃𝑆𝑇=3(15)+6=51</a:t>
                </a:r>
                <a:r>
                  <a:rPr lang="en-US" sz="1200" b="0" i="0" dirty="0">
                    <a:latin typeface="Cambria Math" panose="02040503050406030204" pitchFamily="18" charset="0"/>
                    <a:sym typeface="Symbol"/>
                  </a:rPr>
                  <a:t>°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dirty="0">
                <a:sym typeface="Symbol"/>
              </a:rPr>
              <a:t></a:t>
            </a:r>
            <a:r>
              <a:rPr lang="en-US" i="1" dirty="0">
                <a:sym typeface="Symbol"/>
              </a:rPr>
              <a:t>T</a:t>
            </a:r>
            <a:r>
              <a:rPr lang="en-US" i="0" dirty="0">
                <a:sym typeface="Symbol"/>
              </a:rPr>
              <a:t>  </a:t>
            </a:r>
            <a:r>
              <a:rPr lang="en-US" i="1" dirty="0">
                <a:sym typeface="Symbol"/>
              </a:rPr>
              <a:t>S</a:t>
            </a:r>
            <a:r>
              <a:rPr lang="en-US" i="0" dirty="0">
                <a:sym typeface="Symbol"/>
              </a:rPr>
              <a:t>, </a:t>
            </a:r>
            <a:r>
              <a:rPr lang="en-US" i="1" dirty="0">
                <a:sym typeface="Symbol"/>
              </a:rPr>
              <a:t>P</a:t>
            </a:r>
            <a:r>
              <a:rPr lang="en-US" i="0" dirty="0">
                <a:sym typeface="Symbol"/>
              </a:rPr>
              <a:t>  </a:t>
            </a:r>
            <a:r>
              <a:rPr lang="en-US" i="1" dirty="0">
                <a:sym typeface="Symbol"/>
              </a:rPr>
              <a:t>R</a:t>
            </a:r>
          </a:p>
          <a:p>
            <a:endParaRPr lang="en-US" i="0" dirty="0">
              <a:sym typeface="Symbol"/>
            </a:endParaRPr>
          </a:p>
          <a:p>
            <a:r>
              <a:rPr lang="en-US" i="0" dirty="0" err="1">
                <a:sym typeface="Symbol"/>
              </a:rPr>
              <a:t>m</a:t>
            </a:r>
            <a:r>
              <a:rPr lang="en-US" i="1" dirty="0" err="1">
                <a:sym typeface="Symbol"/>
              </a:rPr>
              <a:t>PTS</a:t>
            </a:r>
            <a:r>
              <a:rPr lang="en-US" i="0" dirty="0">
                <a:sym typeface="Symbol"/>
              </a:rPr>
              <a:t> = 121°, </a:t>
            </a:r>
            <a:r>
              <a:rPr lang="en-US" i="0" dirty="0" err="1">
                <a:sym typeface="Symbol"/>
              </a:rPr>
              <a:t>m</a:t>
            </a:r>
            <a:r>
              <a:rPr lang="en-US" i="1" dirty="0" err="1">
                <a:sym typeface="Symbol"/>
              </a:rPr>
              <a:t>QPT</a:t>
            </a:r>
            <a:r>
              <a:rPr lang="en-US" i="0" dirty="0">
                <a:sym typeface="Symbol"/>
              </a:rPr>
              <a:t> = 84°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439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CE987-3A7A-44CD-AFEA-8AEF7A69897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36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the pairs are supplementary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Complementary: </a:t>
            </a:r>
            <a:r>
              <a:rPr lang="en-US" dirty="0">
                <a:sym typeface="Symbol"/>
              </a:rPr>
              <a:t></a:t>
            </a:r>
            <a:r>
              <a:rPr lang="en-US" i="1" dirty="0">
                <a:sym typeface="Symbol"/>
              </a:rPr>
              <a:t>FGK</a:t>
            </a:r>
            <a:r>
              <a:rPr lang="en-US" dirty="0">
                <a:sym typeface="Symbol"/>
              </a:rPr>
              <a:t> and </a:t>
            </a:r>
            <a:r>
              <a:rPr lang="en-US" i="1" dirty="0">
                <a:sym typeface="Symbol"/>
              </a:rPr>
              <a:t>GKL</a:t>
            </a:r>
          </a:p>
          <a:p>
            <a:r>
              <a:rPr lang="en-US" dirty="0">
                <a:sym typeface="Symbol"/>
              </a:rPr>
              <a:t>Supplementary: </a:t>
            </a:r>
            <a:r>
              <a:rPr lang="en-US" i="1" dirty="0">
                <a:sym typeface="Symbol"/>
              </a:rPr>
              <a:t>HGK</a:t>
            </a:r>
            <a:r>
              <a:rPr lang="en-US" dirty="0">
                <a:sym typeface="Symbol"/>
              </a:rPr>
              <a:t> and </a:t>
            </a:r>
            <a:r>
              <a:rPr lang="en-US" i="1" dirty="0">
                <a:sym typeface="Symbol"/>
              </a:rPr>
              <a:t>GKL</a:t>
            </a:r>
          </a:p>
          <a:p>
            <a:r>
              <a:rPr lang="en-US" dirty="0">
                <a:sym typeface="Symbol"/>
              </a:rPr>
              <a:t>Adjacent: </a:t>
            </a:r>
            <a:r>
              <a:rPr lang="en-US" i="1" dirty="0">
                <a:sym typeface="Symbol"/>
              </a:rPr>
              <a:t>FGK</a:t>
            </a:r>
            <a:r>
              <a:rPr lang="en-US" dirty="0">
                <a:sym typeface="Symbol"/>
              </a:rPr>
              <a:t> and </a:t>
            </a:r>
            <a:r>
              <a:rPr lang="en-US" i="1" baseline="0" dirty="0">
                <a:sym typeface="Symbol"/>
              </a:rPr>
              <a:t>HGK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No, they do not have a common</a:t>
            </a:r>
            <a:r>
              <a:rPr lang="en-US" baseline="0" dirty="0">
                <a:sym typeface="Symbol"/>
              </a:rPr>
              <a:t> vertex</a:t>
            </a:r>
          </a:p>
          <a:p>
            <a:r>
              <a:rPr lang="en-US" baseline="0" dirty="0">
                <a:sym typeface="Symbol"/>
              </a:rPr>
              <a:t>No, they are inside of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=90 →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=82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117+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=180→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=63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8</a:t>
                </a:r>
                <a:r>
                  <a:rPr lang="en-US" b="0" i="0" dirty="0">
                    <a:latin typeface="Cambria Math" panose="02040503050406030204" pitchFamily="18" charset="0"/>
                  </a:rPr>
                  <a:t>+</a:t>
                </a:r>
                <a:r>
                  <a:rPr lang="en-US" i="0" dirty="0">
                    <a:latin typeface="Cambria Math" panose="02040503050406030204" pitchFamily="18" charset="0"/>
                  </a:rPr>
                  <a:t>𝑥=90 </a:t>
                </a:r>
                <a:r>
                  <a:rPr lang="en-US" b="0" i="0" dirty="0">
                    <a:latin typeface="Cambria Math" panose="02040503050406030204" pitchFamily="18" charset="0"/>
                  </a:rPr>
                  <a:t>→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 𝑥=82</a:t>
                </a:r>
                <a:endParaRPr lang="en-US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117+𝑦=180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→𝑦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=63</a:t>
                </a:r>
                <a:endParaRPr lang="en-US" dirty="0">
                  <a:sym typeface="Wingdings" pitchFamily="2" charset="2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192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4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9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+1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=90 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13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1=90 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13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=91 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=7 </m:t>
                      </m:r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  <a:sym typeface="Symbol"/>
                        </a:rPr>
                        <m:t>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𝐿𝑀𝑁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2=26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  <a:sym typeface="Symbol"/>
                        </a:rPr>
                        <m:t>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𝑃𝑄𝑅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=9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+1=64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(4𝑥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2)+(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9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𝑥+1)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=90 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13𝑥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1=90 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13𝑥=91 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𝑥=7 </a:t>
                </a:r>
                <a:endParaRPr lang="en-US" baseline="0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𝑚</a:t>
                </a:r>
                <a:r>
                  <a:rPr lang="en-US" i="0" dirty="0" err="1">
                    <a:latin typeface="Cambria Math" panose="02040503050406030204" pitchFamily="18" charset="0"/>
                    <a:sym typeface="Symbol"/>
                  </a:rPr>
                  <a:t></a:t>
                </a:r>
                <a:r>
                  <a:rPr lang="en-US" i="0" dirty="0" err="1">
                    <a:latin typeface="Cambria Math" panose="02040503050406030204" pitchFamily="18" charset="0"/>
                  </a:rPr>
                  <a:t>𝐿𝑀𝑁</a:t>
                </a:r>
                <a:r>
                  <a:rPr lang="en-US" i="0" dirty="0">
                    <a:latin typeface="Cambria Math" panose="02040503050406030204" pitchFamily="18" charset="0"/>
                  </a:rPr>
                  <a:t>=4(7)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2=26</a:t>
                </a:r>
                <a:r>
                  <a:rPr lang="en-US" b="0" i="0" dirty="0">
                    <a:latin typeface="Cambria Math" panose="02040503050406030204" pitchFamily="18" charset="0"/>
                  </a:rPr>
                  <a:t>°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𝑚</a:t>
                </a:r>
                <a:r>
                  <a:rPr lang="en-US" i="0" dirty="0" err="1">
                    <a:latin typeface="Cambria Math" panose="02040503050406030204" pitchFamily="18" charset="0"/>
                    <a:sym typeface="Symbol"/>
                  </a:rPr>
                  <a:t></a:t>
                </a:r>
                <a:r>
                  <a:rPr lang="en-US" i="0" dirty="0" err="1">
                    <a:latin typeface="Cambria Math" panose="02040503050406030204" pitchFamily="18" charset="0"/>
                  </a:rPr>
                  <a:t>𝑃𝑄𝑅</a:t>
                </a:r>
                <a:r>
                  <a:rPr lang="en-US" i="0" dirty="0">
                    <a:latin typeface="Cambria Math" panose="02040503050406030204" pitchFamily="18" charset="0"/>
                  </a:rPr>
                  <a:t>=9(7)+1=64</a:t>
                </a:r>
                <a:r>
                  <a:rPr lang="en-US" b="0" i="0" dirty="0">
                    <a:latin typeface="Cambria Math" panose="02040503050406030204" pitchFamily="18" charset="0"/>
                  </a:rPr>
                  <a:t>°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No, no 2</a:t>
            </a:r>
            <a:r>
              <a:rPr lang="en-US" baseline="0" dirty="0"/>
              <a:t> of them form straight lines</a:t>
            </a:r>
          </a:p>
          <a:p>
            <a:endParaRPr lang="en-US" baseline="0" dirty="0"/>
          </a:p>
          <a:p>
            <a:r>
              <a:rPr lang="en-US" baseline="0" dirty="0">
                <a:sym typeface="Symbol"/>
              </a:rPr>
              <a:t>1 and 4, 2 and 5, 3 and 6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=180  4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=180 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=45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 angles are 45 and 135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𝑥+3𝑥=180 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 4𝑥=180  𝑥=45</a:t>
                </a:r>
                <a:r>
                  <a:rPr lang="en-US" dirty="0">
                    <a:sym typeface="Wingdings" pitchFamily="2" charset="2"/>
                  </a:rPr>
                  <a:t>  angles are 45 and 135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0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just uses bold capital letter to name a plane.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2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en-US" i="1" dirty="0"/>
                  <a:t>, m</a:t>
                </a:r>
              </a:p>
              <a:p>
                <a:r>
                  <a:rPr lang="en-US" dirty="0"/>
                  <a:t>Plane </a:t>
                </a:r>
                <a:r>
                  <a:rPr lang="en-US" i="1" dirty="0"/>
                  <a:t>ABE</a:t>
                </a:r>
              </a:p>
              <a:p>
                <a:r>
                  <a:rPr lang="en-US" i="1" dirty="0"/>
                  <a:t>A, B, C</a:t>
                </a:r>
              </a:p>
              <a:p>
                <a:r>
                  <a:rPr lang="en-US" i="1" dirty="0"/>
                  <a:t>A, B, C, E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(</a:t>
                </a:r>
                <a:r>
                  <a:rPr lang="en-US" b="0" i="0">
                    <a:latin typeface="Cambria Math" panose="02040503050406030204" pitchFamily="18" charset="0"/>
                  </a:rPr>
                  <a:t>𝐷𝐵) ⃡</a:t>
                </a:r>
                <a:r>
                  <a:rPr lang="en-US" i="1" dirty="0"/>
                  <a:t>, m</a:t>
                </a:r>
              </a:p>
              <a:p>
                <a:r>
                  <a:rPr lang="en-US" dirty="0"/>
                  <a:t>Plane </a:t>
                </a:r>
                <a:r>
                  <a:rPr lang="en-US" i="1" dirty="0"/>
                  <a:t>ABE</a:t>
                </a:r>
              </a:p>
              <a:p>
                <a:r>
                  <a:rPr lang="en-US" i="1" dirty="0"/>
                  <a:t>A, B, C</a:t>
                </a:r>
              </a:p>
              <a:p>
                <a:r>
                  <a:rPr lang="en-US" i="1" dirty="0"/>
                  <a:t>A, B, C, E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56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7663" y="693738"/>
            <a:ext cx="6162675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ECAD-9DA8-4DE4-973C-8DFA04655B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4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wright\Local Settings\Temporary Internet Files\Content.IE5\CA7CELQF\MP9004387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6320" y="0"/>
            <a:ext cx="1322832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BB98-8E4C-400D-9AF1-E63803C1F89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81C2-3723-408E-87E7-8667E7D8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0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BB98-8E4C-400D-9AF1-E63803C1F89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81C2-3723-408E-87E7-8667E7D8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0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BB98-8E4C-400D-9AF1-E63803C1F89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81C2-3723-408E-87E7-8667E7D8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0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BB98-8E4C-400D-9AF1-E63803C1F89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81C2-3723-408E-87E7-8667E7D8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2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BB98-8E4C-400D-9AF1-E63803C1F89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81C2-3723-408E-87E7-8667E7D8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9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30924"/>
            <a:ext cx="5994400" cy="512542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0924"/>
            <a:ext cx="5994400" cy="512542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BB98-8E4C-400D-9AF1-E63803C1F89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81C2-3723-408E-87E7-8667E7D8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1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09798"/>
            <a:ext cx="59965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849560"/>
            <a:ext cx="5996517" cy="450679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209798"/>
            <a:ext cx="59965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849560"/>
            <a:ext cx="5996517" cy="450679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BB98-8E4C-400D-9AF1-E63803C1F89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81C2-3723-408E-87E7-8667E7D8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2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BB98-8E4C-400D-9AF1-E63803C1F89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81C2-3723-408E-87E7-8667E7D8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6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BB98-8E4C-400D-9AF1-E63803C1F89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81C2-3723-408E-87E7-8667E7D8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BB98-8E4C-400D-9AF1-E63803C1F89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81C2-3723-408E-87E7-8667E7D8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3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7BB98-8E4C-400D-9AF1-E63803C1F89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C81C2-3723-408E-87E7-8667E7D8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  <a:alpha val="0"/>
              </a:schemeClr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3338"/>
            <a:ext cx="12192000" cy="5143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7BB98-8E4C-400D-9AF1-E63803C1F89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81C2-3723-408E-87E7-8667E7D8F605}" type="slidenum">
              <a:rPr lang="en-US" smtClean="0"/>
              <a:t>‹#›</a:t>
            </a:fld>
            <a:endParaRPr lang="en-US"/>
          </a:p>
        </p:txBody>
      </p:sp>
      <p:pic>
        <p:nvPicPr>
          <p:cNvPr id="1027" name="Picture 3" descr="C:\Documents and Settings\rwright\Local Settings\Temporary Internet Files\Content.IE5\CA7CELQF\MP900438781[1]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37600" y="5105401"/>
            <a:ext cx="3730752" cy="193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913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wright@andrew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Basics of Geometry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Geometry</a:t>
            </a:r>
          </a:p>
          <a:p>
            <a:pPr algn="l"/>
            <a:r>
              <a:rPr lang="en-US" dirty="0"/>
              <a:t>Chapter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1.1 Points, Lines, and Planes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7416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 another name for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𝑃𝑅</m:t>
                        </m:r>
                      </m:e>
                    </m:ba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Name all rays with endpoint </a:t>
                </a:r>
                <a:r>
                  <a:rPr lang="en-US" i="1" dirty="0"/>
                  <a:t>Q</a:t>
                </a:r>
              </a:p>
              <a:p>
                <a:endParaRPr lang="en-US" dirty="0"/>
              </a:p>
              <a:p>
                <a:r>
                  <a:rPr lang="en-US" dirty="0"/>
                  <a:t>Which of these rays are opposite rays?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7416800" cy="4525963"/>
              </a:xfrm>
              <a:blipFill>
                <a:blip r:embed="rId3"/>
                <a:stretch>
                  <a:fillRect l="-1479" t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8737600" y="1981201"/>
            <a:ext cx="2540000" cy="3581400"/>
            <a:chOff x="6553200" y="1981200"/>
            <a:chExt cx="1905000" cy="3581400"/>
          </a:xfrm>
        </p:grpSpPr>
        <p:cxnSp>
          <p:nvCxnSpPr>
            <p:cNvPr id="6" name="Straight Arrow Connector 5"/>
            <p:cNvCxnSpPr/>
            <p:nvPr/>
          </p:nvCxnSpPr>
          <p:spPr>
            <a:xfrm rot="5400000">
              <a:off x="5676900" y="3009900"/>
              <a:ext cx="3581400" cy="1524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H="1">
              <a:off x="5905500" y="3009900"/>
              <a:ext cx="3352800" cy="14478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05600" y="23622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P</a:t>
              </a:r>
              <a:endParaRPr lang="en-US" sz="2400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53200" y="48768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S</a:t>
              </a:r>
              <a:endParaRPr lang="en-US" sz="2400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01000" y="23622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T</a:t>
              </a:r>
              <a:endParaRPr lang="en-US" sz="2400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77200" y="46482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R</a:t>
              </a:r>
              <a:endParaRPr lang="en-US" sz="2400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43750" y="3343276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Q</a:t>
              </a:r>
              <a:endParaRPr lang="en-US" sz="24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81600" y="3657602"/>
            <a:ext cx="4775200" cy="2829818"/>
            <a:chOff x="3886200" y="3657600"/>
            <a:chExt cx="3581400" cy="2829818"/>
          </a:xfrm>
        </p:grpSpPr>
        <p:sp>
          <p:nvSpPr>
            <p:cNvPr id="14" name="TextBox 13"/>
            <p:cNvSpPr txBox="1"/>
            <p:nvPr/>
          </p:nvSpPr>
          <p:spPr>
            <a:xfrm>
              <a:off x="3886200" y="5410200"/>
              <a:ext cx="2667000" cy="10772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/>
                <a:t>The intersection of two lines is a point.</a:t>
              </a:r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flipV="1">
              <a:off x="5219700" y="3657600"/>
              <a:ext cx="2247900" cy="1752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1.1 Points, Lines, and Planes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intersection of two planes is  a line.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49600" y="2590800"/>
            <a:ext cx="4470400" cy="3962400"/>
            <a:chOff x="2362200" y="2590800"/>
            <a:chExt cx="3352800" cy="3962400"/>
          </a:xfrm>
        </p:grpSpPr>
        <p:sp>
          <p:nvSpPr>
            <p:cNvPr id="4" name="Parallelogram 3"/>
            <p:cNvSpPr/>
            <p:nvPr/>
          </p:nvSpPr>
          <p:spPr>
            <a:xfrm>
              <a:off x="2362200" y="3886200"/>
              <a:ext cx="2362200" cy="1371600"/>
            </a:xfrm>
            <a:prstGeom prst="parallelogram">
              <a:avLst>
                <a:gd name="adj" fmla="val 133241"/>
              </a:avLst>
            </a:prstGeom>
            <a:solidFill>
              <a:schemeClr val="accent2">
                <a:alpha val="7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Parallelogram 5"/>
            <p:cNvSpPr/>
            <p:nvPr/>
          </p:nvSpPr>
          <p:spPr>
            <a:xfrm rot="16200000" flipV="1">
              <a:off x="2705100" y="3238500"/>
              <a:ext cx="2667000" cy="1371600"/>
            </a:xfrm>
            <a:prstGeom prst="parallelogram">
              <a:avLst>
                <a:gd name="adj" fmla="val 75745"/>
              </a:avLst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Parallelogram 6"/>
            <p:cNvSpPr/>
            <p:nvPr/>
          </p:nvSpPr>
          <p:spPr>
            <a:xfrm rot="16200000" flipV="1">
              <a:off x="2705100" y="4533900"/>
              <a:ext cx="2667000" cy="1371600"/>
            </a:xfrm>
            <a:prstGeom prst="parallelogram">
              <a:avLst>
                <a:gd name="adj" fmla="val 75226"/>
              </a:avLst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Parallelogram 4"/>
            <p:cNvSpPr/>
            <p:nvPr/>
          </p:nvSpPr>
          <p:spPr>
            <a:xfrm>
              <a:off x="3352800" y="3886200"/>
              <a:ext cx="2362200" cy="1371600"/>
            </a:xfrm>
            <a:prstGeom prst="parallelogram">
              <a:avLst>
                <a:gd name="adj" fmla="val 133174"/>
              </a:avLst>
            </a:prstGeom>
            <a:solidFill>
              <a:schemeClr val="accent2">
                <a:alpha val="7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3038475" y="3371850"/>
              <a:ext cx="2209800" cy="2209800"/>
            </a:xfrm>
            <a:prstGeom prst="straightConnector1">
              <a:avLst/>
            </a:prstGeom>
            <a:ln w="349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1.1 Points, Lines, and Planes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Sketch a plane and two intersecting lines that intersect the plane at separate points.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Sketch a plane and two lines that do not intersect lying in the plane.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Sketch a plane and two intersecting lines that lie in the plane.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8 #2, 4, 6, 8, 10, 12, 14, 18, 20, 22, 24, 26, 28, 30, 32, 34, 52, 54, 56, 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A185E-36E7-4CE1-9F89-8AA52AF2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1.2 Measuring and Constructing Segments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296DA-FD97-457F-9EFD-194F68D4E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Objectives: By the end of the lesson,</a:t>
            </a:r>
          </a:p>
          <a:p>
            <a:r>
              <a:rPr lang="en-US" dirty="0"/>
              <a:t>• I can measure a line segment.</a:t>
            </a:r>
          </a:p>
          <a:p>
            <a:r>
              <a:rPr lang="en-US" dirty="0"/>
              <a:t>• I can explain and use the Segment Addition Postulate.</a:t>
            </a:r>
          </a:p>
        </p:txBody>
      </p:sp>
    </p:spTree>
    <p:extLst>
      <p:ext uri="{BB962C8B-B14F-4D97-AF65-F5344CB8AC3E}">
        <p14:creationId xmlns:p14="http://schemas.microsoft.com/office/powerpoint/2010/main" val="166263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1.2 Measuring and Constructing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Postulate (or Axiom) – Rule that is accepted without proof</a:t>
            </a:r>
          </a:p>
          <a:p>
            <a:endParaRPr lang="en-US" dirty="0"/>
          </a:p>
          <a:p>
            <a:r>
              <a:rPr lang="en-US" dirty="0"/>
              <a:t>Theorem – Rule that is proven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967884" y="4493088"/>
            <a:ext cx="5994400" cy="1740330"/>
            <a:chOff x="1447800" y="4267200"/>
            <a:chExt cx="4495800" cy="1740330"/>
          </a:xfrm>
        </p:grpSpPr>
        <p:sp>
          <p:nvSpPr>
            <p:cNvPr id="4" name="TextBox 3"/>
            <p:cNvSpPr txBox="1"/>
            <p:nvPr/>
          </p:nvSpPr>
          <p:spPr>
            <a:xfrm>
              <a:off x="1447800" y="4267200"/>
              <a:ext cx="4495800" cy="6667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733" dirty="0"/>
                <a:t>Ruler Postulate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62200" y="4930312"/>
              <a:ext cx="3581400" cy="10772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/>
                <a:t>Any line can be turned into a number line</a:t>
              </a: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8534400" y="4572001"/>
            <a:ext cx="30480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8534400" y="4038601"/>
            <a:ext cx="3048000" cy="685800"/>
            <a:chOff x="6400800" y="4038600"/>
            <a:chExt cx="2286000" cy="685800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7086600" y="4572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8000999" y="4572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7391399" y="4572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7696199" y="4572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8305799" y="4572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781800" y="4572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477000" y="4572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00800" y="4038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-2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05600" y="4038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-1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86600" y="4038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91400" y="4038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96200" y="4038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01000" y="4038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05800" y="4038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042400" y="4495798"/>
            <a:ext cx="2032000" cy="614065"/>
            <a:chOff x="6781800" y="4495800"/>
            <a:chExt cx="1524000" cy="614065"/>
          </a:xfrm>
        </p:grpSpPr>
        <p:sp>
          <p:nvSpPr>
            <p:cNvPr id="19" name="TextBox 18"/>
            <p:cNvSpPr txBox="1"/>
            <p:nvPr/>
          </p:nvSpPr>
          <p:spPr>
            <a:xfrm>
              <a:off x="6781800" y="46482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01000" y="46482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B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68580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Oval 29"/>
            <p:cNvSpPr/>
            <p:nvPr/>
          </p:nvSpPr>
          <p:spPr>
            <a:xfrm>
              <a:off x="8077200" y="4495800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1.2 Measuring and Constructing Segments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473" y="3252632"/>
            <a:ext cx="3381248" cy="6366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3200" dirty="0"/>
              <a:t>Distance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633473" y="2201811"/>
            <a:ext cx="3381248" cy="1050819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 fontScale="85000" lnSpcReduction="10000"/>
            </a:bodyPr>
            <a:lstStyle/>
            <a:p>
              <a:r>
                <a:rPr lang="en-US" sz="3200" dirty="0"/>
                <a:t>Length measurement</a:t>
              </a:r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03425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5104" y="1676400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 like?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3045" y="5459351"/>
            <a:ext cx="650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is it named?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014725" y="2201811"/>
            <a:ext cx="4291583" cy="1608189"/>
            <a:chOff x="4511041" y="2201810"/>
            <a:chExt cx="3218687" cy="1608190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0"/>
              <a:ext cx="2048256" cy="160819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92500"/>
            </a:bodyPr>
            <a:lstStyle/>
            <a:p>
              <a:r>
                <a:rPr lang="en-US" sz="3200" dirty="0"/>
                <a:t>Difference of the coordinates of the points</a:t>
              </a:r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3005904"/>
              <a:ext cx="1170431" cy="5650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6014725" y="3570955"/>
            <a:ext cx="4285487" cy="1305847"/>
            <a:chOff x="4511041" y="3570954"/>
            <a:chExt cx="3214115" cy="1305846"/>
          </a:xfrm>
        </p:grpSpPr>
        <p:sp>
          <p:nvSpPr>
            <p:cNvPr id="31" name="TextBox 30"/>
            <p:cNvSpPr txBox="1"/>
            <p:nvPr/>
          </p:nvSpPr>
          <p:spPr>
            <a:xfrm>
              <a:off x="5676900" y="3962400"/>
              <a:ext cx="2048256" cy="914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i="1" dirty="0"/>
                <a:t>AB</a:t>
              </a:r>
              <a:r>
                <a:rPr lang="en-US" sz="3200" dirty="0"/>
                <a:t> = | </a:t>
              </a:r>
              <a:r>
                <a:rPr lang="en-US" sz="3200" i="1" dirty="0"/>
                <a:t>x</a:t>
              </a:r>
              <a:r>
                <a:rPr lang="en-US" sz="3200" baseline="-25000" dirty="0"/>
                <a:t>2</a:t>
              </a:r>
              <a:r>
                <a:rPr lang="en-US" sz="3200" dirty="0"/>
                <a:t> – </a:t>
              </a:r>
              <a:r>
                <a:rPr lang="en-US" sz="3200" i="1" dirty="0"/>
                <a:t>x</a:t>
              </a:r>
              <a:r>
                <a:rPr lang="en-US" sz="3200" baseline="-25000" dirty="0"/>
                <a:t>1</a:t>
              </a:r>
              <a:r>
                <a:rPr lang="en-US" sz="3200" dirty="0"/>
                <a:t> |</a:t>
              </a:r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570954"/>
              <a:ext cx="1165859" cy="8486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2946404" y="3889280"/>
            <a:ext cx="1377697" cy="1547971"/>
            <a:chOff x="2209800" y="3889279"/>
            <a:chExt cx="1033273" cy="1547970"/>
          </a:xfrm>
        </p:grpSpPr>
        <p:sp>
          <p:nvSpPr>
            <p:cNvPr id="42" name="TextBox 41"/>
            <p:cNvSpPr txBox="1"/>
            <p:nvPr/>
          </p:nvSpPr>
          <p:spPr>
            <a:xfrm>
              <a:off x="2209800" y="4800600"/>
              <a:ext cx="6858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i="1" dirty="0"/>
                <a:t>BA</a:t>
              </a:r>
            </a:p>
          </p:txBody>
        </p:sp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5400000">
              <a:off x="2442226" y="3999753"/>
              <a:ext cx="911322" cy="6903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1524004" y="3889280"/>
            <a:ext cx="2800097" cy="1547971"/>
            <a:chOff x="1143000" y="3889279"/>
            <a:chExt cx="2100073" cy="1547970"/>
          </a:xfrm>
        </p:grpSpPr>
        <p:sp>
          <p:nvSpPr>
            <p:cNvPr id="35" name="TextBox 34"/>
            <p:cNvSpPr txBox="1"/>
            <p:nvPr/>
          </p:nvSpPr>
          <p:spPr>
            <a:xfrm>
              <a:off x="1143000" y="4800600"/>
              <a:ext cx="6858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i="1" dirty="0"/>
                <a:t>AB</a:t>
              </a:r>
            </a:p>
          </p:txBody>
        </p:sp>
        <p:cxnSp>
          <p:nvCxnSpPr>
            <p:cNvPr id="36" name="Straight Connector 35"/>
            <p:cNvCxnSpPr>
              <a:stCxn id="6" idx="2"/>
              <a:endCxn id="35" idx="0"/>
            </p:cNvCxnSpPr>
            <p:nvPr/>
          </p:nvCxnSpPr>
          <p:spPr>
            <a:xfrm rot="5400000">
              <a:off x="1908826" y="3466353"/>
              <a:ext cx="911322" cy="17571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5791200" y="5269469"/>
            <a:ext cx="3048000" cy="685800"/>
            <a:chOff x="6400800" y="4038600"/>
            <a:chExt cx="2286000" cy="685800"/>
          </a:xfrm>
        </p:grpSpPr>
        <p:grpSp>
          <p:nvGrpSpPr>
            <p:cNvPr id="54" name="Group 17"/>
            <p:cNvGrpSpPr/>
            <p:nvPr/>
          </p:nvGrpSpPr>
          <p:grpSpPr>
            <a:xfrm>
              <a:off x="6400800" y="4419600"/>
              <a:ext cx="2286000" cy="304800"/>
              <a:chOff x="6400800" y="4800600"/>
              <a:chExt cx="2286000" cy="304800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>
                <a:off x="6400800" y="4953000"/>
                <a:ext cx="2286000" cy="1588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7086600" y="495300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8000999" y="495300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>
                <a:off x="7391399" y="495300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7696199" y="495300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8305799" y="495300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6781800" y="495300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>
                <a:off x="6477000" y="4953000"/>
                <a:ext cx="304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6400800" y="4038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-2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05600" y="4038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-1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86600" y="4038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91400" y="4038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96200" y="4038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01000" y="4038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05800" y="40386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299200" y="5726665"/>
            <a:ext cx="2032000" cy="614065"/>
            <a:chOff x="4724400" y="5726668"/>
            <a:chExt cx="1524000" cy="614065"/>
          </a:xfrm>
        </p:grpSpPr>
        <p:sp>
          <p:nvSpPr>
            <p:cNvPr id="51" name="TextBox 50"/>
            <p:cNvSpPr txBox="1"/>
            <p:nvPr/>
          </p:nvSpPr>
          <p:spPr>
            <a:xfrm>
              <a:off x="4724400" y="587906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A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43600" y="587906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B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4800600" y="5726668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Oval 70"/>
            <p:cNvSpPr/>
            <p:nvPr/>
          </p:nvSpPr>
          <p:spPr>
            <a:xfrm>
              <a:off x="6019800" y="5726668"/>
              <a:ext cx="152400" cy="152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812800" y="6019800"/>
            <a:ext cx="5486400" cy="6667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733" dirty="0"/>
              <a:t>Find </a:t>
            </a:r>
            <a:r>
              <a:rPr lang="en-US" sz="3733" i="1" dirty="0"/>
              <a:t>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1.2 Measuring and Constructing Segments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473" y="3252632"/>
            <a:ext cx="3381248" cy="6366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3200" dirty="0"/>
              <a:t>Between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2633473" y="2201811"/>
            <a:ext cx="3381248" cy="1050819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Point Placement</a:t>
              </a:r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03425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5104" y="1676400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 like?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3045" y="5459351"/>
            <a:ext cx="650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examples?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6014725" y="2201811"/>
            <a:ext cx="4291583" cy="1608189"/>
            <a:chOff x="4511041" y="2201810"/>
            <a:chExt cx="3218687" cy="1608190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0"/>
              <a:ext cx="2048256" cy="160819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92500" lnSpcReduction="20000"/>
            </a:bodyPr>
            <a:lstStyle/>
            <a:p>
              <a:r>
                <a:rPr lang="en-US" sz="3200" dirty="0"/>
                <a:t>On the segment with the other points as </a:t>
              </a:r>
              <a:r>
                <a:rPr lang="en-US" sz="3200"/>
                <a:t>the endpoints</a:t>
              </a:r>
              <a:endParaRPr lang="en-US" sz="3200" dirty="0"/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3005904"/>
              <a:ext cx="1170431" cy="5650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014725" y="3570955"/>
            <a:ext cx="4285487" cy="1686847"/>
            <a:chOff x="4511041" y="3570954"/>
            <a:chExt cx="3214115" cy="1686846"/>
          </a:xfrm>
        </p:grpSpPr>
        <p:sp>
          <p:nvSpPr>
            <p:cNvPr id="31" name="TextBox 30"/>
            <p:cNvSpPr txBox="1"/>
            <p:nvPr/>
          </p:nvSpPr>
          <p:spPr>
            <a:xfrm>
              <a:off x="5676900" y="3962400"/>
              <a:ext cx="2048256" cy="1295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92500" lnSpcReduction="20000"/>
            </a:bodyPr>
            <a:lstStyle/>
            <a:p>
              <a:r>
                <a:rPr lang="en-US" sz="3200" dirty="0"/>
                <a:t>Does </a:t>
              </a:r>
              <a:r>
                <a:rPr lang="en-US" sz="3200" u="sng" dirty="0"/>
                <a:t>not</a:t>
              </a:r>
              <a:r>
                <a:rPr lang="en-US" sz="3200" dirty="0"/>
                <a:t> have to be the midpoint</a:t>
              </a:r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570954"/>
              <a:ext cx="1165859" cy="10391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1524004" y="3889280"/>
            <a:ext cx="2800097" cy="1547971"/>
            <a:chOff x="1143000" y="3889279"/>
            <a:chExt cx="2100073" cy="1547970"/>
          </a:xfrm>
        </p:grpSpPr>
        <p:sp>
          <p:nvSpPr>
            <p:cNvPr id="35" name="TextBox 34"/>
            <p:cNvSpPr txBox="1"/>
            <p:nvPr/>
          </p:nvSpPr>
          <p:spPr>
            <a:xfrm>
              <a:off x="1143000" y="4800600"/>
              <a:ext cx="16002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i="1" dirty="0"/>
                <a:t>A  B           C</a:t>
              </a:r>
            </a:p>
          </p:txBody>
        </p:sp>
        <p:cxnSp>
          <p:nvCxnSpPr>
            <p:cNvPr id="36" name="Straight Connector 35"/>
            <p:cNvCxnSpPr>
              <a:stCxn id="6" idx="2"/>
              <a:endCxn id="35" idx="0"/>
            </p:cNvCxnSpPr>
            <p:nvPr/>
          </p:nvCxnSpPr>
          <p:spPr>
            <a:xfrm rot="5400000">
              <a:off x="2137426" y="3694953"/>
              <a:ext cx="911322" cy="12999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219200" y="5319710"/>
              <a:ext cx="1447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1600200" y="5267324"/>
              <a:ext cx="76200" cy="9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7" name="Oval 76"/>
            <p:cNvSpPr/>
            <p:nvPr/>
          </p:nvSpPr>
          <p:spPr>
            <a:xfrm>
              <a:off x="2438400" y="5267324"/>
              <a:ext cx="76200" cy="9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8" name="Oval 77"/>
            <p:cNvSpPr/>
            <p:nvPr/>
          </p:nvSpPr>
          <p:spPr>
            <a:xfrm>
              <a:off x="1371600" y="5267324"/>
              <a:ext cx="76200" cy="9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267200" y="3889279"/>
            <a:ext cx="2336800" cy="1547971"/>
            <a:chOff x="3200400" y="3889278"/>
            <a:chExt cx="1752600" cy="1547971"/>
          </a:xfrm>
        </p:grpSpPr>
        <p:sp>
          <p:nvSpPr>
            <p:cNvPr id="42" name="TextBox 41"/>
            <p:cNvSpPr txBox="1"/>
            <p:nvPr/>
          </p:nvSpPr>
          <p:spPr>
            <a:xfrm>
              <a:off x="3200400" y="4800600"/>
              <a:ext cx="17526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i="1" dirty="0"/>
                <a:t>   A      B     C</a:t>
              </a:r>
            </a:p>
          </p:txBody>
        </p:sp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3204225" y="3928125"/>
              <a:ext cx="911322" cy="8336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3352800" y="5309856"/>
              <a:ext cx="1447800" cy="3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3962400" y="4851400"/>
              <a:ext cx="76200" cy="101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Oval 78"/>
            <p:cNvSpPr/>
            <p:nvPr/>
          </p:nvSpPr>
          <p:spPr>
            <a:xfrm>
              <a:off x="3505200" y="5257800"/>
              <a:ext cx="76200" cy="9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0" name="Oval 79"/>
            <p:cNvSpPr/>
            <p:nvPr/>
          </p:nvSpPr>
          <p:spPr>
            <a:xfrm>
              <a:off x="4543425" y="5267325"/>
              <a:ext cx="76200" cy="920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165600" y="4648200"/>
            <a:ext cx="2540000" cy="990600"/>
            <a:chOff x="3124200" y="4648200"/>
            <a:chExt cx="1905000" cy="990600"/>
          </a:xfrm>
        </p:grpSpPr>
        <p:cxnSp>
          <p:nvCxnSpPr>
            <p:cNvPr id="73" name="Straight Connector 72"/>
            <p:cNvCxnSpPr/>
            <p:nvPr/>
          </p:nvCxnSpPr>
          <p:spPr>
            <a:xfrm rot="10800000" flipV="1">
              <a:off x="3124200" y="4724400"/>
              <a:ext cx="1905000" cy="838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200400" y="4648200"/>
              <a:ext cx="1752600" cy="990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1.2 Measuring and Constructing 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41800"/>
            <a:ext cx="10972800" cy="2159000"/>
          </a:xfrm>
        </p:spPr>
        <p:txBody>
          <a:bodyPr>
            <a:normAutofit/>
          </a:bodyPr>
          <a:lstStyle/>
          <a:p>
            <a:r>
              <a:rPr lang="en-US" dirty="0"/>
              <a:t>Find </a:t>
            </a:r>
            <a:r>
              <a:rPr lang="en-US" i="1" dirty="0"/>
              <a:t>CD</a:t>
            </a:r>
          </a:p>
          <a:p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812800" y="1371601"/>
            <a:ext cx="5994400" cy="2839422"/>
            <a:chOff x="609600" y="1371600"/>
            <a:chExt cx="4495800" cy="2839422"/>
          </a:xfrm>
        </p:grpSpPr>
        <p:grpSp>
          <p:nvGrpSpPr>
            <p:cNvPr id="4" name="Group 3"/>
            <p:cNvGrpSpPr/>
            <p:nvPr/>
          </p:nvGrpSpPr>
          <p:grpSpPr>
            <a:xfrm>
              <a:off x="609600" y="1371600"/>
              <a:ext cx="4495800" cy="1790818"/>
              <a:chOff x="1447800" y="4267200"/>
              <a:chExt cx="4495800" cy="179081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447800" y="4267200"/>
                <a:ext cx="4495800" cy="66678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733" dirty="0"/>
                  <a:t>Segment Addition Postulate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362200" y="4980800"/>
                <a:ext cx="3581400" cy="10772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If </a:t>
                </a:r>
                <a:r>
                  <a:rPr lang="en-US" sz="3200" i="1" dirty="0"/>
                  <a:t>B</a:t>
                </a:r>
                <a:r>
                  <a:rPr lang="en-US" sz="3200" dirty="0"/>
                  <a:t> is between </a:t>
                </a:r>
                <a:r>
                  <a:rPr lang="en-US" sz="3200" i="1" dirty="0"/>
                  <a:t>A</a:t>
                </a:r>
                <a:r>
                  <a:rPr lang="en-US" sz="3200" dirty="0"/>
                  <a:t> and </a:t>
                </a:r>
                <a:r>
                  <a:rPr lang="en-US" sz="3200" i="1" dirty="0"/>
                  <a:t>C</a:t>
                </a:r>
                <a:r>
                  <a:rPr lang="en-US" sz="3200" dirty="0"/>
                  <a:t>, then </a:t>
                </a:r>
                <a:r>
                  <a:rPr lang="en-US" sz="3200" i="1" dirty="0"/>
                  <a:t>AB</a:t>
                </a:r>
                <a:r>
                  <a:rPr lang="en-US" sz="3200" dirty="0"/>
                  <a:t> + </a:t>
                </a:r>
                <a:r>
                  <a:rPr lang="en-US" sz="3200" i="1" dirty="0"/>
                  <a:t>BC</a:t>
                </a:r>
                <a:r>
                  <a:rPr lang="en-US" sz="3200" dirty="0"/>
                  <a:t> = </a:t>
                </a:r>
                <a:r>
                  <a:rPr lang="en-US" sz="3200" i="1" dirty="0"/>
                  <a:t>AC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524000" y="3133804"/>
              <a:ext cx="3581400" cy="107721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/>
                <a:t>If </a:t>
              </a:r>
              <a:r>
                <a:rPr lang="en-US" sz="3200" i="1" dirty="0"/>
                <a:t>AB</a:t>
              </a:r>
              <a:r>
                <a:rPr lang="en-US" sz="3200" dirty="0"/>
                <a:t> + </a:t>
              </a:r>
              <a:r>
                <a:rPr lang="en-US" sz="3200" i="1" dirty="0"/>
                <a:t>BC</a:t>
              </a:r>
              <a:r>
                <a:rPr lang="en-US" sz="3200" dirty="0"/>
                <a:t> = </a:t>
              </a:r>
              <a:r>
                <a:rPr lang="en-US" sz="3200" i="1" dirty="0"/>
                <a:t>AC</a:t>
              </a:r>
              <a:r>
                <a:rPr lang="en-US" sz="3200" dirty="0"/>
                <a:t>, then </a:t>
              </a:r>
              <a:r>
                <a:rPr lang="en-US" sz="3200" i="1" dirty="0"/>
                <a:t>B</a:t>
              </a:r>
              <a:r>
                <a:rPr lang="en-US" sz="3200" dirty="0"/>
                <a:t> is between </a:t>
              </a:r>
              <a:r>
                <a:rPr lang="en-US" sz="3200" i="1" dirty="0"/>
                <a:t>A</a:t>
              </a:r>
              <a:r>
                <a:rPr lang="en-US" sz="3200" dirty="0"/>
                <a:t> and </a:t>
              </a:r>
              <a:r>
                <a:rPr lang="en-US" sz="3200" i="1" dirty="0"/>
                <a:t>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229600" y="2209797"/>
            <a:ext cx="2844800" cy="584775"/>
            <a:chOff x="6172200" y="2209800"/>
            <a:chExt cx="2133600" cy="584775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172200" y="2209800"/>
              <a:ext cx="2133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848600" y="22098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C</a:t>
              </a:r>
              <a:endParaRPr lang="en-US" sz="2400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22098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B</a:t>
              </a:r>
              <a:endParaRPr lang="en-US" sz="2400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22098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A</a:t>
              </a:r>
              <a:endParaRPr lang="en-US" sz="2400" i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636000" y="2661045"/>
            <a:ext cx="2032000" cy="737175"/>
            <a:chOff x="6477000" y="2590800"/>
            <a:chExt cx="1524000" cy="737175"/>
          </a:xfrm>
        </p:grpSpPr>
        <p:sp>
          <p:nvSpPr>
            <p:cNvPr id="15" name="Left Brace 14"/>
            <p:cNvSpPr/>
            <p:nvPr/>
          </p:nvSpPr>
          <p:spPr>
            <a:xfrm rot="16200000" flipV="1">
              <a:off x="7162800" y="1905000"/>
              <a:ext cx="152400" cy="15240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34200" y="27432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AC</a:t>
              </a:r>
              <a:endParaRPr lang="en-US" sz="2400" i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550400" y="1595734"/>
            <a:ext cx="1117600" cy="584775"/>
            <a:chOff x="7162800" y="1595735"/>
            <a:chExt cx="838200" cy="584775"/>
          </a:xfrm>
        </p:grpSpPr>
        <p:sp>
          <p:nvSpPr>
            <p:cNvPr id="14" name="Left Brace 13"/>
            <p:cNvSpPr/>
            <p:nvPr/>
          </p:nvSpPr>
          <p:spPr>
            <a:xfrm rot="5400000">
              <a:off x="7505700" y="1638300"/>
              <a:ext cx="152400" cy="838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15200" y="1595735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BC</a:t>
              </a:r>
              <a:endParaRPr lang="en-US" sz="2400" i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636000" y="1595734"/>
            <a:ext cx="812800" cy="584775"/>
            <a:chOff x="6477000" y="1595735"/>
            <a:chExt cx="609600" cy="584775"/>
          </a:xfrm>
        </p:grpSpPr>
        <p:sp>
          <p:nvSpPr>
            <p:cNvPr id="13" name="Left Brace 12"/>
            <p:cNvSpPr/>
            <p:nvPr/>
          </p:nvSpPr>
          <p:spPr>
            <a:xfrm rot="5400000">
              <a:off x="6705600" y="1752600"/>
              <a:ext cx="152400" cy="6096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7000" y="1595735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AB</a:t>
              </a:r>
              <a:endParaRPr lang="en-US" sz="2400" i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59200" y="4180580"/>
            <a:ext cx="4267200" cy="1351240"/>
            <a:chOff x="3352800" y="3957935"/>
            <a:chExt cx="3200400" cy="135124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581400" y="4724400"/>
              <a:ext cx="27432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5410200" y="4676775"/>
              <a:ext cx="76200" cy="76200"/>
            </a:xfrm>
            <a:prstGeom prst="ellipse">
              <a:avLst/>
            </a:prstGeom>
            <a:ln w="28575"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0" y="395793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42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15000" y="4724401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17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72200" y="4724401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E</a:t>
              </a:r>
              <a:endParaRPr lang="en-US" sz="2400" i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57800" y="4719935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D</a:t>
              </a:r>
              <a:endParaRPr lang="en-US" sz="2400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2800" y="4724401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C</a:t>
              </a:r>
              <a:endParaRPr lang="en-US" sz="2400" i="1" dirty="0"/>
            </a:p>
          </p:txBody>
        </p:sp>
        <p:sp>
          <p:nvSpPr>
            <p:cNvPr id="27" name="Left Brace 26"/>
            <p:cNvSpPr/>
            <p:nvPr/>
          </p:nvSpPr>
          <p:spPr>
            <a:xfrm rot="5400000">
              <a:off x="4838700" y="3086100"/>
              <a:ext cx="228600" cy="2743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1.2 Measuring and Constructing Segments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629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Graph </a:t>
            </a:r>
            <a:r>
              <a:rPr lang="en-US" i="1" dirty="0"/>
              <a:t>X</a:t>
            </a:r>
            <a:r>
              <a:rPr lang="en-US" dirty="0"/>
              <a:t>(−2, −5) and </a:t>
            </a:r>
            <a:r>
              <a:rPr lang="en-US" i="1" dirty="0"/>
              <a:t>Y</a:t>
            </a:r>
            <a:r>
              <a:rPr lang="en-US" dirty="0"/>
              <a:t>(−2, 3).  </a:t>
            </a:r>
          </a:p>
          <a:p>
            <a:r>
              <a:rPr lang="en-US" dirty="0"/>
              <a:t>Find </a:t>
            </a:r>
            <a:r>
              <a:rPr lang="en-US" i="1" dirty="0"/>
              <a:t>XY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1498600"/>
            <a:ext cx="4543653" cy="454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0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1.2 Measuring and Constructing Segments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473" y="3252632"/>
            <a:ext cx="3381248" cy="6366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 fontScale="85000" lnSpcReduction="10000"/>
          </a:bodyPr>
          <a:lstStyle/>
          <a:p>
            <a:r>
              <a:rPr lang="en-US" sz="3200" dirty="0"/>
              <a:t>Congruent Segment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633473" y="2201811"/>
            <a:ext cx="3381248" cy="1050819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 fontScale="92500"/>
            </a:bodyPr>
            <a:lstStyle/>
            <a:p>
              <a:r>
                <a:rPr lang="en-US" sz="3200" dirty="0"/>
                <a:t>Comparing shapes</a:t>
              </a:r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03425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5104" y="1676400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 like?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3045" y="5459351"/>
            <a:ext cx="650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examples?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014725" y="2201812"/>
            <a:ext cx="4291583" cy="1369144"/>
            <a:chOff x="4511041" y="2201811"/>
            <a:chExt cx="3218687" cy="1369143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1"/>
              <a:ext cx="2048256" cy="69378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0000" lnSpcReduction="20000"/>
            </a:bodyPr>
            <a:lstStyle/>
            <a:p>
              <a:r>
                <a:rPr lang="en-US" sz="3200" dirty="0"/>
                <a:t>Segments with same length</a:t>
              </a:r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2548706"/>
              <a:ext cx="1170431" cy="10222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6014721" y="3124200"/>
            <a:ext cx="4298187" cy="1066800"/>
            <a:chOff x="4511041" y="3124200"/>
            <a:chExt cx="3223640" cy="1066800"/>
          </a:xfrm>
        </p:grpSpPr>
        <p:sp>
          <p:nvSpPr>
            <p:cNvPr id="31" name="TextBox 30"/>
            <p:cNvSpPr txBox="1"/>
            <p:nvPr/>
          </p:nvSpPr>
          <p:spPr>
            <a:xfrm>
              <a:off x="5686425" y="31242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7500" lnSpcReduction="20000"/>
            </a:bodyPr>
            <a:lstStyle/>
            <a:p>
              <a:r>
                <a:rPr lang="en-US" sz="3200" dirty="0">
                  <a:sym typeface="Symbol"/>
                </a:rPr>
                <a:t> means segments are exactly alike</a:t>
              </a:r>
              <a:endParaRPr lang="en-US" sz="3200" dirty="0"/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570954"/>
              <a:ext cx="1175384" cy="866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524004" y="3889280"/>
            <a:ext cx="2800097" cy="1547971"/>
            <a:chOff x="1143000" y="3889279"/>
            <a:chExt cx="2100073" cy="15479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143000" y="4800600"/>
                  <a:ext cx="1600200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𝐴𝐵</m:t>
                            </m:r>
                          </m:e>
                        </m:bar>
                        <m:r>
                          <a:rPr lang="en-US" sz="3200" i="1">
                            <a:latin typeface="Cambria Math"/>
                          </a:rPr>
                          <m:t>≅</m:t>
                        </m:r>
                        <m:bar>
                          <m:barPr>
                            <m:pos m:val="top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𝐶𝐷</m:t>
                            </m:r>
                          </m:e>
                        </m:ba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800600"/>
                  <a:ext cx="1600200" cy="6366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/>
            <p:cNvCxnSpPr>
              <a:stCxn id="6" idx="2"/>
              <a:endCxn id="35" idx="0"/>
            </p:cNvCxnSpPr>
            <p:nvPr/>
          </p:nvCxnSpPr>
          <p:spPr>
            <a:xfrm rot="5400000">
              <a:off x="2137426" y="3694953"/>
              <a:ext cx="911322" cy="12999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267200" y="3889279"/>
            <a:ext cx="2743200" cy="1677787"/>
            <a:chOff x="3200400" y="3889278"/>
            <a:chExt cx="2057400" cy="1677787"/>
          </a:xfrm>
        </p:grpSpPr>
        <p:grpSp>
          <p:nvGrpSpPr>
            <p:cNvPr id="69" name="Group 68"/>
            <p:cNvGrpSpPr/>
            <p:nvPr/>
          </p:nvGrpSpPr>
          <p:grpSpPr>
            <a:xfrm>
              <a:off x="3200400" y="3889278"/>
              <a:ext cx="2057400" cy="1547971"/>
              <a:chOff x="3200400" y="3889278"/>
              <a:chExt cx="2057400" cy="154797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3200400" y="4648200"/>
                <a:ext cx="2057400" cy="78904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normAutofit/>
              </a:bodyPr>
              <a:lstStyle/>
              <a:p>
                <a:endParaRPr lang="en-US" sz="3200" dirty="0"/>
              </a:p>
            </p:txBody>
          </p:sp>
          <p:cxnSp>
            <p:nvCxnSpPr>
              <p:cNvPr id="43" name="Straight Connector 42"/>
              <p:cNvCxnSpPr>
                <a:stCxn id="6" idx="2"/>
                <a:endCxn id="42" idx="0"/>
              </p:cNvCxnSpPr>
              <p:nvPr/>
            </p:nvCxnSpPr>
            <p:spPr>
              <a:xfrm rot="16200000" flipH="1">
                <a:off x="3356625" y="3775725"/>
                <a:ext cx="758922" cy="98602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3200400" y="4648200"/>
              <a:ext cx="2057400" cy="918865"/>
              <a:chOff x="2743200" y="5867400"/>
              <a:chExt cx="2057400" cy="918865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3048000" y="6096000"/>
                <a:ext cx="1447800" cy="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048000" y="6477000"/>
                <a:ext cx="1447800" cy="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3705225" y="6486525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3695700" y="6096000"/>
                <a:ext cx="2286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4495800" y="58674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743200" y="58674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743200" y="63246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495800" y="6324600"/>
                <a:ext cx="30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</a:t>
                </a: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6014721" y="3570955"/>
            <a:ext cx="4298187" cy="2144047"/>
            <a:chOff x="4511041" y="3570954"/>
            <a:chExt cx="3223640" cy="2144046"/>
          </a:xfrm>
        </p:grpSpPr>
        <p:sp>
          <p:nvSpPr>
            <p:cNvPr id="38" name="TextBox 37"/>
            <p:cNvSpPr txBox="1"/>
            <p:nvPr/>
          </p:nvSpPr>
          <p:spPr>
            <a:xfrm>
              <a:off x="5686425" y="4495800"/>
              <a:ext cx="2048256" cy="1219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92500" lnSpcReduction="20000"/>
            </a:bodyPr>
            <a:lstStyle/>
            <a:p>
              <a:r>
                <a:rPr lang="en-US" sz="3200" dirty="0"/>
                <a:t>= means lengths are equal</a:t>
              </a:r>
            </a:p>
          </p:txBody>
        </p:sp>
        <p:cxnSp>
          <p:nvCxnSpPr>
            <p:cNvPr id="61" name="Straight Connector 60"/>
            <p:cNvCxnSpPr>
              <a:stCxn id="6" idx="3"/>
              <a:endCxn id="38" idx="1"/>
            </p:cNvCxnSpPr>
            <p:nvPr/>
          </p:nvCxnSpPr>
          <p:spPr>
            <a:xfrm>
              <a:off x="4511041" y="3570954"/>
              <a:ext cx="1175384" cy="15344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8E70599-DBF7-4E51-9934-A5101DB6DD05}"/>
              </a:ext>
            </a:extLst>
          </p:cNvPr>
          <p:cNvSpPr txBox="1"/>
          <p:nvPr/>
        </p:nvSpPr>
        <p:spPr>
          <a:xfrm>
            <a:off x="0" y="6197018"/>
            <a:ext cx="953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 #2, 4, 8, 10, 12, 14, 16, 18, 20, 22, 24, 26, 28, 30, 34, 38, 40, 41, 46, 48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Big Ideas Geometry</a:t>
            </a:r>
          </a:p>
          <a:p>
            <a:pPr lvl="1"/>
            <a:r>
              <a:rPr lang="en-US" i="1" dirty="0"/>
              <a:t>By Larson and Boswell</a:t>
            </a:r>
          </a:p>
          <a:p>
            <a:pPr lvl="1"/>
            <a:r>
              <a:rPr lang="en-US" i="1" dirty="0"/>
              <a:t>2022 K12 (National Geographic/Cengage)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ED4B-0005-4DBB-881B-07503600D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1.3 Using Midpoint and Distance Formulas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74DAF-35D5-4C07-A74B-BBF1E9D9D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Objectives: By the end of the lesson,</a:t>
            </a:r>
          </a:p>
          <a:p>
            <a:r>
              <a:rPr lang="en-US" dirty="0"/>
              <a:t>• I can find lengths of segments. </a:t>
            </a:r>
          </a:p>
          <a:p>
            <a:r>
              <a:rPr lang="en-US" dirty="0"/>
              <a:t>• I can find the midpoint of a segment.</a:t>
            </a:r>
          </a:p>
        </p:txBody>
      </p:sp>
    </p:spTree>
    <p:extLst>
      <p:ext uri="{BB962C8B-B14F-4D97-AF65-F5344CB8AC3E}">
        <p14:creationId xmlns:p14="http://schemas.microsoft.com/office/powerpoint/2010/main" val="1073654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1.3 Using Midpoint and Distance Formulas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2633473" y="2201811"/>
            <a:ext cx="3381248" cy="1050819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Part of a Segment</a:t>
              </a:r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03425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5104" y="1676400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 like?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3045" y="5459351"/>
            <a:ext cx="650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some examples?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0" y="3889278"/>
            <a:ext cx="4324098" cy="1630421"/>
            <a:chOff x="0" y="3889277"/>
            <a:chExt cx="3243073" cy="1630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0" y="4883049"/>
                  <a:ext cx="2286000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 fontScale="70000" lnSpcReduction="20000"/>
                </a:bodyPr>
                <a:lstStyle/>
                <a:p>
                  <a:r>
                    <a:rPr lang="en-US" sz="3200" i="1" dirty="0"/>
                    <a:t>M is the midpoint of </a:t>
                  </a: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3200" i="1">
                              <a:latin typeface="Cambria Math"/>
                            </a:rPr>
                            <m:t>𝐴𝐵</m:t>
                          </m:r>
                        </m:e>
                      </m:bar>
                    </m:oMath>
                  </a14:m>
                  <a:endParaRPr lang="en-US" sz="3200" i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883049"/>
                  <a:ext cx="2286000" cy="6366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>
              <a:cxnSpLocks/>
              <a:stCxn id="6" idx="2"/>
              <a:endCxn id="11" idx="0"/>
            </p:cNvCxnSpPr>
            <p:nvPr/>
          </p:nvCxnSpPr>
          <p:spPr>
            <a:xfrm flipH="1">
              <a:off x="1143000" y="3889277"/>
              <a:ext cx="2100073" cy="9937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014723" y="2201811"/>
            <a:ext cx="4754877" cy="1369144"/>
            <a:chOff x="4511041" y="2201810"/>
            <a:chExt cx="3218687" cy="1369144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0"/>
              <a:ext cx="2048256" cy="6366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0000" lnSpcReduction="20000"/>
            </a:bodyPr>
            <a:lstStyle/>
            <a:p>
              <a:r>
                <a:rPr lang="en-US" sz="3200" dirty="0"/>
                <a:t>Very middle of the segment</a:t>
              </a:r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2520135"/>
              <a:ext cx="1170432" cy="10508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014723" y="3042467"/>
            <a:ext cx="4754877" cy="1605736"/>
            <a:chOff x="4511041" y="3042465"/>
            <a:chExt cx="3218687" cy="1605735"/>
          </a:xfrm>
        </p:grpSpPr>
        <p:sp>
          <p:nvSpPr>
            <p:cNvPr id="15" name="TextBox 14"/>
            <p:cNvSpPr txBox="1"/>
            <p:nvPr/>
          </p:nvSpPr>
          <p:spPr>
            <a:xfrm>
              <a:off x="5681472" y="3042465"/>
              <a:ext cx="2048256" cy="16057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85000" lnSpcReduction="10000"/>
            </a:bodyPr>
            <a:lstStyle/>
            <a:p>
              <a:r>
                <a:rPr lang="en-US" sz="3200" dirty="0"/>
                <a:t>Point that divides the segment into two congruent segments.</a:t>
              </a:r>
            </a:p>
          </p:txBody>
        </p:sp>
        <p:cxnSp>
          <p:nvCxnSpPr>
            <p:cNvPr id="29" name="Straight Connector 28"/>
            <p:cNvCxnSpPr>
              <a:stCxn id="6" idx="3"/>
              <a:endCxn id="15" idx="1"/>
            </p:cNvCxnSpPr>
            <p:nvPr/>
          </p:nvCxnSpPr>
          <p:spPr>
            <a:xfrm>
              <a:off x="4511041" y="3570954"/>
              <a:ext cx="1170431" cy="2743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149600" y="3889280"/>
            <a:ext cx="2218944" cy="1624171"/>
            <a:chOff x="2362200" y="3889279"/>
            <a:chExt cx="1664208" cy="16241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362200" y="4876800"/>
                  <a:ext cx="1664208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𝐴𝑀</m:t>
                            </m:r>
                          </m:e>
                        </m:bar>
                        <m:r>
                          <a:rPr lang="en-US" sz="3200" i="1">
                            <a:latin typeface="Cambria Math"/>
                          </a:rPr>
                          <m:t>≅</m:t>
                        </m:r>
                        <m:bar>
                          <m:barPr>
                            <m:pos m:val="top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𝑀𝐵</m:t>
                            </m:r>
                          </m:e>
                        </m:ba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876800"/>
                  <a:ext cx="1664208" cy="63664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>
              <a:stCxn id="6" idx="2"/>
              <a:endCxn id="12" idx="0"/>
            </p:cNvCxnSpPr>
            <p:nvPr/>
          </p:nvCxnSpPr>
          <p:spPr>
            <a:xfrm rot="5400000">
              <a:off x="2724928" y="4358655"/>
              <a:ext cx="987522" cy="487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324096" y="3889279"/>
            <a:ext cx="3499104" cy="1624171"/>
            <a:chOff x="3243072" y="3889278"/>
            <a:chExt cx="2624328" cy="1624171"/>
          </a:xfrm>
        </p:grpSpPr>
        <p:sp>
          <p:nvSpPr>
            <p:cNvPr id="42" name="TextBox 41"/>
            <p:cNvSpPr txBox="1"/>
            <p:nvPr/>
          </p:nvSpPr>
          <p:spPr>
            <a:xfrm>
              <a:off x="4114800" y="4876800"/>
              <a:ext cx="17526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 lnSpcReduction="10000"/>
            </a:bodyPr>
            <a:lstStyle/>
            <a:p>
              <a:r>
                <a:rPr lang="en-US" sz="3733" i="1" dirty="0"/>
                <a:t>AM</a:t>
              </a:r>
              <a:r>
                <a:rPr lang="en-US" sz="3733" dirty="0"/>
                <a:t> = </a:t>
              </a:r>
              <a:r>
                <a:rPr lang="en-US" sz="3733" i="1" dirty="0"/>
                <a:t>MB</a:t>
              </a:r>
            </a:p>
          </p:txBody>
        </p:sp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3623325" y="3509025"/>
              <a:ext cx="987522" cy="17480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633474" y="3252629"/>
            <a:ext cx="3868927" cy="799961"/>
            <a:chOff x="1975105" y="3252629"/>
            <a:chExt cx="2901695" cy="799961"/>
          </a:xfrm>
        </p:grpSpPr>
        <p:sp>
          <p:nvSpPr>
            <p:cNvPr id="6" name="TextBox 5"/>
            <p:cNvSpPr txBox="1"/>
            <p:nvPr/>
          </p:nvSpPr>
          <p:spPr>
            <a:xfrm>
              <a:off x="1975105" y="3252629"/>
              <a:ext cx="2535936" cy="63664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Midpoint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3124200" y="3479800"/>
              <a:ext cx="1295400" cy="254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 flipH="1" flipV="1">
              <a:off x="3667125" y="3521073"/>
              <a:ext cx="152400" cy="180976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81400" y="359092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19400" y="35814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67200" y="3505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B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315200" y="5519699"/>
            <a:ext cx="4876800" cy="13236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67" b="1" dirty="0"/>
              <a:t>Segment Bisector </a:t>
            </a:r>
            <a:r>
              <a:rPr lang="en-US" sz="2667" dirty="0"/>
              <a:t>is something that intersects a segment at its midpoint.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1.3 Using Midpoint and Distance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𝑀𝑂</m:t>
                        </m:r>
                      </m:e>
                    </m:bar>
                  </m:oMath>
                </a14:m>
                <a:r>
                  <a:rPr lang="en-US" dirty="0"/>
                  <a:t> bisects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𝑁𝑃</m:t>
                        </m:r>
                      </m:e>
                    </m:bar>
                  </m:oMath>
                </a14:m>
                <a:r>
                  <a:rPr lang="en-US" dirty="0"/>
                  <a:t> at </a:t>
                </a:r>
                <a:r>
                  <a:rPr lang="en-US" i="1" dirty="0"/>
                  <a:t>Q</a:t>
                </a:r>
                <a:r>
                  <a:rPr lang="en-US" dirty="0"/>
                  <a:t>.  If </a:t>
                </a:r>
                <a:r>
                  <a:rPr lang="en-US" i="1" dirty="0"/>
                  <a:t>PQ</a:t>
                </a:r>
                <a:r>
                  <a:rPr lang="en-US" dirty="0"/>
                  <a:t> = 22.6, find </a:t>
                </a:r>
                <a:r>
                  <a:rPr lang="en-US" i="1" dirty="0"/>
                  <a:t>PN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Point </a:t>
                </a:r>
                <a:r>
                  <a:rPr lang="en-US" i="1" dirty="0"/>
                  <a:t>S</a:t>
                </a:r>
                <a:r>
                  <a:rPr lang="en-US" dirty="0"/>
                  <a:t> is the midpoint 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𝑅𝑇</m:t>
                        </m:r>
                      </m:e>
                    </m:bar>
                  </m:oMath>
                </a14:m>
                <a:r>
                  <a:rPr lang="en-US" dirty="0"/>
                  <a:t>.  Find </a:t>
                </a:r>
                <a:r>
                  <a:rPr lang="en-US" i="1" dirty="0"/>
                  <a:t>ST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6908800" y="1663697"/>
            <a:ext cx="5283200" cy="1518623"/>
            <a:chOff x="4495800" y="2286000"/>
            <a:chExt cx="3962400" cy="151862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8200" y="2438400"/>
              <a:ext cx="3581400" cy="68580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648200" y="2286000"/>
              <a:ext cx="3429000" cy="99060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248400" y="27432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Q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01000" y="3016648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O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36489" y="3219848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24800" y="22860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5800" y="24384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M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84295" y="3844925"/>
            <a:ext cx="6197600" cy="1067373"/>
            <a:chOff x="1295400" y="4775203"/>
            <a:chExt cx="4648200" cy="106737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447800" y="5334000"/>
              <a:ext cx="4191000" cy="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429000" y="52959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95400" y="4775203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8800" y="5257800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5</a:t>
              </a:r>
              <a:r>
                <a:rPr lang="en-US" sz="3200" i="1" dirty="0"/>
                <a:t>x</a:t>
              </a:r>
              <a:r>
                <a:rPr lang="en-US" sz="3200" dirty="0"/>
                <a:t> − 2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4800" y="52578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</a:t>
              </a:r>
              <a:r>
                <a:rPr lang="en-US" sz="3200" i="1" dirty="0"/>
                <a:t>x</a:t>
              </a:r>
              <a:r>
                <a:rPr lang="en-US" sz="3200" dirty="0"/>
                <a:t> + 8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4775203"/>
              <a:ext cx="457200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76600" y="4775203"/>
              <a:ext cx="457200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1.3 Using Midpoint and Distance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02000"/>
            <a:ext cx="10972800" cy="2824163"/>
          </a:xfrm>
        </p:spPr>
        <p:txBody>
          <a:bodyPr/>
          <a:lstStyle/>
          <a:p>
            <a:r>
              <a:rPr lang="en-US" dirty="0"/>
              <a:t>Find the midpoint of </a:t>
            </a:r>
            <a:r>
              <a:rPr lang="en-US" i="1" dirty="0"/>
              <a:t>G</a:t>
            </a:r>
            <a:r>
              <a:rPr lang="en-US" dirty="0"/>
              <a:t>(7, −2) and </a:t>
            </a:r>
            <a:r>
              <a:rPr lang="en-US" i="1" dirty="0"/>
              <a:t>H</a:t>
            </a:r>
            <a:r>
              <a:rPr lang="en-US" dirty="0"/>
              <a:t>(−5, −6)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12800" y="1600200"/>
            <a:ext cx="5994400" cy="1701800"/>
            <a:chOff x="609600" y="1371600"/>
            <a:chExt cx="4495800" cy="1701800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1371600"/>
              <a:ext cx="4495800" cy="6667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733" dirty="0"/>
                <a:t>Midpoint Formula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524000" y="2082800"/>
                  <a:ext cx="3581400" cy="9906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667">
                            <a:latin typeface="Cambria Math"/>
                          </a:rPr>
                          <m:t>Midpoint</m:t>
                        </m:r>
                        <m:r>
                          <a:rPr lang="en-US" sz="2667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67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667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667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67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667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667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667" i="1">
                                <a:latin typeface="Cambria Math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67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667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667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67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667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667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2082800"/>
                  <a:ext cx="3581400" cy="9906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1.3 Using Midpoint and Distance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midpoint of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ba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M</a:t>
                </a:r>
                <a:r>
                  <a:rPr lang="en-US" dirty="0"/>
                  <a:t>(5, 8).  One endpoint is </a:t>
                </a:r>
                <a:r>
                  <a:rPr lang="en-US" i="1" dirty="0"/>
                  <a:t>A</a:t>
                </a:r>
                <a:r>
                  <a:rPr lang="en-US" dirty="0"/>
                  <a:t>(2, −3).  Find the coordinates of endpoint </a:t>
                </a:r>
                <a:r>
                  <a:rPr lang="en-US" i="1" dirty="0"/>
                  <a:t>B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6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1.3 Using Midpoint and Distance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00400"/>
            <a:ext cx="11582400" cy="3657600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i="1" dirty="0"/>
              <a:t>PQ</a:t>
            </a:r>
            <a:r>
              <a:rPr lang="en-US" dirty="0"/>
              <a:t> if </a:t>
            </a:r>
            <a:r>
              <a:rPr lang="en-US" i="1" dirty="0"/>
              <a:t>P</a:t>
            </a:r>
            <a:r>
              <a:rPr lang="en-US" dirty="0"/>
              <a:t>(2, 5) and </a:t>
            </a:r>
            <a:r>
              <a:rPr lang="en-US" i="1" dirty="0"/>
              <a:t>Q</a:t>
            </a:r>
            <a:r>
              <a:rPr lang="en-US" dirty="0"/>
              <a:t>(−4, 8)?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r>
              <a:rPr lang="en-US" dirty="0"/>
              <a:t>24 #2, 4, 6, 8, 14, 16, 18, 20, 22, 24, 26, 28, 30, 32, 34, 44, 46, 48, 50, 59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12800" y="1498600"/>
            <a:ext cx="5994400" cy="1701800"/>
            <a:chOff x="609600" y="1371600"/>
            <a:chExt cx="4495800" cy="1701800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1371600"/>
              <a:ext cx="4495800" cy="6667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733" dirty="0"/>
                <a:t>Distance Formula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524000" y="2082800"/>
                  <a:ext cx="3581400" cy="9906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67" i="1">
                            <a:latin typeface="Cambria Math"/>
                          </a:rPr>
                          <m:t>𝑑</m:t>
                        </m:r>
                        <m:r>
                          <a:rPr lang="en-US" sz="2667" i="1">
                            <a:latin typeface="Cambria Math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667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67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667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667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667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67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667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667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67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667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67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667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667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667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67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667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667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2082800"/>
                  <a:ext cx="3581400" cy="9906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3603-1EA5-480C-BEAA-F8E659BA6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1.4 Perimeter and Area in the Coordinate Plane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262FB-141B-41BF-A613-2CAD02E2E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Objectives: By the end of the lesson,</a:t>
            </a:r>
          </a:p>
          <a:p>
            <a:r>
              <a:rPr lang="en-US" dirty="0"/>
              <a:t>• I can classify and describe polygons.</a:t>
            </a:r>
          </a:p>
          <a:p>
            <a:r>
              <a:rPr lang="en-US" dirty="0"/>
              <a:t>• I can find perimeters of polygons in the coordinate plane.</a:t>
            </a:r>
          </a:p>
          <a:p>
            <a:r>
              <a:rPr lang="en-US" dirty="0"/>
              <a:t>• I can find areas of polygons in the coordinate plane.</a:t>
            </a:r>
          </a:p>
        </p:txBody>
      </p:sp>
    </p:spTree>
    <p:extLst>
      <p:ext uri="{BB962C8B-B14F-4D97-AF65-F5344CB8AC3E}">
        <p14:creationId xmlns:p14="http://schemas.microsoft.com/office/powerpoint/2010/main" val="422586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1.4 Perimeter and Area in the Coordinate Plane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3473" y="3252630"/>
            <a:ext cx="3381248" cy="6366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3200" dirty="0"/>
              <a:t>Polygon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633473" y="2201809"/>
            <a:ext cx="3381248" cy="1050819"/>
            <a:chOff x="1975105" y="2201809"/>
            <a:chExt cx="2535936" cy="1050818"/>
          </a:xfrm>
        </p:grpSpPr>
        <p:sp>
          <p:nvSpPr>
            <p:cNvPr id="9" name="TextBox 8"/>
            <p:cNvSpPr txBox="1"/>
            <p:nvPr/>
          </p:nvSpPr>
          <p:spPr>
            <a:xfrm>
              <a:off x="1975105" y="2201809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Shape</a:t>
              </a:r>
            </a:p>
          </p:txBody>
        </p:sp>
        <p:cxnSp>
          <p:nvCxnSpPr>
            <p:cNvPr id="10" name="Straight Connector 9"/>
            <p:cNvCxnSpPr>
              <a:stCxn id="9" idx="2"/>
              <a:endCxn id="8" idx="0"/>
            </p:cNvCxnSpPr>
            <p:nvPr/>
          </p:nvCxnSpPr>
          <p:spPr>
            <a:xfrm rot="5400000">
              <a:off x="3035989" y="3045542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503425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5105" y="1676400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 like?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3041" y="5459350"/>
            <a:ext cx="650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examples?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014725" y="2133600"/>
            <a:ext cx="4336287" cy="1437355"/>
            <a:chOff x="4511041" y="2133600"/>
            <a:chExt cx="3252215" cy="1437354"/>
          </a:xfrm>
        </p:grpSpPr>
        <p:sp>
          <p:nvSpPr>
            <p:cNvPr id="11" name="TextBox 10"/>
            <p:cNvSpPr txBox="1"/>
            <p:nvPr/>
          </p:nvSpPr>
          <p:spPr>
            <a:xfrm>
              <a:off x="5715000" y="2133600"/>
              <a:ext cx="2048256" cy="9905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7500" lnSpcReduction="20000"/>
            </a:bodyPr>
            <a:lstStyle/>
            <a:p>
              <a:r>
                <a:rPr lang="en-US" sz="3200" b="1" dirty="0"/>
                <a:t>Sides</a:t>
              </a:r>
              <a:r>
                <a:rPr lang="en-US" sz="3200" dirty="0"/>
                <a:t> are </a:t>
              </a:r>
              <a:r>
                <a:rPr lang="en-US" sz="3200" u="sng" dirty="0"/>
                <a:t>straight</a:t>
              </a:r>
              <a:r>
                <a:rPr lang="en-US" sz="3200" dirty="0"/>
                <a:t> segments</a:t>
              </a:r>
              <a:endParaRPr lang="en-US" sz="3200" b="1" u="sng" dirty="0"/>
            </a:p>
          </p:txBody>
        </p:sp>
        <p:cxnSp>
          <p:nvCxnSpPr>
            <p:cNvPr id="15" name="Straight Connector 14"/>
            <p:cNvCxnSpPr>
              <a:stCxn id="8" idx="3"/>
              <a:endCxn id="11" idx="1"/>
            </p:cNvCxnSpPr>
            <p:nvPr/>
          </p:nvCxnSpPr>
          <p:spPr>
            <a:xfrm flipV="1">
              <a:off x="4511041" y="2628900"/>
              <a:ext cx="1203959" cy="9420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6014725" y="3276600"/>
            <a:ext cx="4336287" cy="1066800"/>
            <a:chOff x="4511041" y="3276600"/>
            <a:chExt cx="3252215" cy="1066800"/>
          </a:xfrm>
        </p:grpSpPr>
        <p:sp>
          <p:nvSpPr>
            <p:cNvPr id="6" name="TextBox 5"/>
            <p:cNvSpPr txBox="1"/>
            <p:nvPr/>
          </p:nvSpPr>
          <p:spPr>
            <a:xfrm>
              <a:off x="5715000" y="32766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85000" lnSpcReduction="10000"/>
            </a:bodyPr>
            <a:lstStyle/>
            <a:p>
              <a:r>
                <a:rPr lang="en-US" sz="3200" dirty="0">
                  <a:sym typeface="Symbol"/>
                </a:rPr>
                <a:t>Sides only intersect at ends</a:t>
              </a:r>
              <a:endParaRPr lang="en-US" sz="3200" dirty="0"/>
            </a:p>
          </p:txBody>
        </p:sp>
        <p:cxnSp>
          <p:nvCxnSpPr>
            <p:cNvPr id="7" name="Straight Connector 6"/>
            <p:cNvCxnSpPr>
              <a:stCxn id="8" idx="3"/>
              <a:endCxn id="6" idx="1"/>
            </p:cNvCxnSpPr>
            <p:nvPr/>
          </p:nvCxnSpPr>
          <p:spPr>
            <a:xfrm>
              <a:off x="4511041" y="3570954"/>
              <a:ext cx="1203959" cy="2390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6014725" y="3570955"/>
            <a:ext cx="4336287" cy="1991647"/>
            <a:chOff x="4511041" y="3570953"/>
            <a:chExt cx="3252215" cy="1991647"/>
          </a:xfrm>
        </p:grpSpPr>
        <p:sp>
          <p:nvSpPr>
            <p:cNvPr id="23" name="TextBox 22"/>
            <p:cNvSpPr txBox="1"/>
            <p:nvPr/>
          </p:nvSpPr>
          <p:spPr>
            <a:xfrm>
              <a:off x="5715000" y="5181600"/>
              <a:ext cx="2048256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0000" lnSpcReduction="20000"/>
            </a:bodyPr>
            <a:lstStyle/>
            <a:p>
              <a:r>
                <a:rPr lang="en-US" sz="3200" dirty="0">
                  <a:sym typeface="Symbol"/>
                </a:rPr>
                <a:t>No curves</a:t>
              </a:r>
              <a:endParaRPr lang="en-US" sz="3200" dirty="0"/>
            </a:p>
          </p:txBody>
        </p:sp>
        <p:cxnSp>
          <p:nvCxnSpPr>
            <p:cNvPr id="24" name="Straight Connector 23"/>
            <p:cNvCxnSpPr>
              <a:stCxn id="8" idx="3"/>
              <a:endCxn id="23" idx="1"/>
            </p:cNvCxnSpPr>
            <p:nvPr/>
          </p:nvCxnSpPr>
          <p:spPr>
            <a:xfrm>
              <a:off x="4511041" y="3570953"/>
              <a:ext cx="1203959" cy="18011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6014725" y="3570955"/>
            <a:ext cx="4336287" cy="1382047"/>
            <a:chOff x="4511041" y="3570953"/>
            <a:chExt cx="3252215" cy="1382047"/>
          </a:xfrm>
        </p:grpSpPr>
        <p:sp>
          <p:nvSpPr>
            <p:cNvPr id="33" name="TextBox 32"/>
            <p:cNvSpPr txBox="1"/>
            <p:nvPr/>
          </p:nvSpPr>
          <p:spPr>
            <a:xfrm>
              <a:off x="5715000" y="4572000"/>
              <a:ext cx="2048256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0000" lnSpcReduction="20000"/>
            </a:bodyPr>
            <a:lstStyle/>
            <a:p>
              <a:r>
                <a:rPr lang="en-US" sz="3200" dirty="0">
                  <a:sym typeface="Symbol"/>
                </a:rPr>
                <a:t>Closed shape</a:t>
              </a:r>
              <a:endParaRPr lang="en-US" sz="3200" dirty="0"/>
            </a:p>
          </p:txBody>
        </p:sp>
        <p:cxnSp>
          <p:nvCxnSpPr>
            <p:cNvPr id="34" name="Straight Connector 33"/>
            <p:cNvCxnSpPr>
              <a:stCxn id="8" idx="3"/>
              <a:endCxn id="33" idx="1"/>
            </p:cNvCxnSpPr>
            <p:nvPr/>
          </p:nvCxnSpPr>
          <p:spPr>
            <a:xfrm>
              <a:off x="4511041" y="3570953"/>
              <a:ext cx="1203959" cy="11915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914400" y="3889278"/>
            <a:ext cx="3409699" cy="1547972"/>
            <a:chOff x="685800" y="3889277"/>
            <a:chExt cx="2557274" cy="1547972"/>
          </a:xfrm>
        </p:grpSpPr>
        <p:cxnSp>
          <p:nvCxnSpPr>
            <p:cNvPr id="18" name="Straight Connector 17"/>
            <p:cNvCxnSpPr>
              <a:stCxn id="8" idx="2"/>
              <a:endCxn id="20" idx="0"/>
            </p:cNvCxnSpPr>
            <p:nvPr/>
          </p:nvCxnSpPr>
          <p:spPr>
            <a:xfrm rot="5400000">
              <a:off x="1832626" y="3237752"/>
              <a:ext cx="758923" cy="20619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85800" y="4648200"/>
              <a:ext cx="9906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3200" dirty="0"/>
            </a:p>
          </p:txBody>
        </p:sp>
        <p:sp>
          <p:nvSpPr>
            <p:cNvPr id="44" name="Regular Pentagon 43"/>
            <p:cNvSpPr/>
            <p:nvPr/>
          </p:nvSpPr>
          <p:spPr>
            <a:xfrm>
              <a:off x="838200" y="4800600"/>
              <a:ext cx="685800" cy="533400"/>
            </a:xfrm>
            <a:prstGeom prst="pentagon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540000" y="3889278"/>
            <a:ext cx="1784099" cy="1547972"/>
            <a:chOff x="1905000" y="3889277"/>
            <a:chExt cx="1338074" cy="1547972"/>
          </a:xfrm>
        </p:grpSpPr>
        <p:cxnSp>
          <p:nvCxnSpPr>
            <p:cNvPr id="37" name="Straight Connector 36"/>
            <p:cNvCxnSpPr>
              <a:stCxn id="8" idx="2"/>
              <a:endCxn id="38" idx="0"/>
            </p:cNvCxnSpPr>
            <p:nvPr/>
          </p:nvCxnSpPr>
          <p:spPr>
            <a:xfrm rot="5400000">
              <a:off x="2442226" y="3847352"/>
              <a:ext cx="758923" cy="8427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905000" y="4648200"/>
              <a:ext cx="9906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3200" dirty="0"/>
            </a:p>
          </p:txBody>
        </p:sp>
        <p:sp>
          <p:nvSpPr>
            <p:cNvPr id="45" name="L-Shape 44"/>
            <p:cNvSpPr/>
            <p:nvPr/>
          </p:nvSpPr>
          <p:spPr>
            <a:xfrm>
              <a:off x="2133600" y="4800600"/>
              <a:ext cx="609600" cy="533400"/>
            </a:xfrm>
            <a:prstGeom prst="corner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064000" y="3889278"/>
            <a:ext cx="1320800" cy="1547973"/>
            <a:chOff x="3048000" y="3889276"/>
            <a:chExt cx="990600" cy="1547973"/>
          </a:xfrm>
        </p:grpSpPr>
        <p:cxnSp>
          <p:nvCxnSpPr>
            <p:cNvPr id="41" name="Straight Connector 40"/>
            <p:cNvCxnSpPr>
              <a:stCxn id="8" idx="2"/>
              <a:endCxn id="42" idx="0"/>
            </p:cNvCxnSpPr>
            <p:nvPr/>
          </p:nvCxnSpPr>
          <p:spPr>
            <a:xfrm rot="16200000" flipH="1">
              <a:off x="3013725" y="4118624"/>
              <a:ext cx="758923" cy="3002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048000" y="4648200"/>
              <a:ext cx="9906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3200" dirty="0"/>
            </a:p>
          </p:txBody>
        </p:sp>
        <p:sp>
          <p:nvSpPr>
            <p:cNvPr id="46" name="Flowchart: Delay 45"/>
            <p:cNvSpPr/>
            <p:nvPr/>
          </p:nvSpPr>
          <p:spPr>
            <a:xfrm>
              <a:off x="3200400" y="4800600"/>
              <a:ext cx="609600" cy="533400"/>
            </a:xfrm>
            <a:prstGeom prst="flowChartDelay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324101" y="3889278"/>
            <a:ext cx="2686303" cy="1547973"/>
            <a:chOff x="3243073" y="3889276"/>
            <a:chExt cx="2014727" cy="1547973"/>
          </a:xfrm>
        </p:grpSpPr>
        <p:sp>
          <p:nvSpPr>
            <p:cNvPr id="16" name="TextBox 15"/>
            <p:cNvSpPr txBox="1"/>
            <p:nvPr/>
          </p:nvSpPr>
          <p:spPr>
            <a:xfrm>
              <a:off x="4267200" y="4648200"/>
              <a:ext cx="9906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3200" dirty="0"/>
            </a:p>
          </p:txBody>
        </p:sp>
        <p:cxnSp>
          <p:nvCxnSpPr>
            <p:cNvPr id="17" name="Straight Connector 16"/>
            <p:cNvCxnSpPr>
              <a:stCxn id="8" idx="2"/>
              <a:endCxn id="16" idx="0"/>
            </p:cNvCxnSpPr>
            <p:nvPr/>
          </p:nvCxnSpPr>
          <p:spPr>
            <a:xfrm rot="16200000" flipH="1">
              <a:off x="3623325" y="3509024"/>
              <a:ext cx="758923" cy="15194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4419600" y="4800600"/>
              <a:ext cx="609600" cy="381000"/>
              <a:chOff x="4419600" y="4800600"/>
              <a:chExt cx="609600" cy="381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4419600" y="4800600"/>
                <a:ext cx="381000" cy="381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4724400" y="4876800"/>
                <a:ext cx="381000" cy="228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>
                <a:off x="4648200" y="5181600"/>
                <a:ext cx="381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/>
          <p:nvPr/>
        </p:nvGrpSpPr>
        <p:grpSpPr>
          <a:xfrm>
            <a:off x="3860800" y="4495800"/>
            <a:ext cx="1727200" cy="1143000"/>
            <a:chOff x="2895600" y="4495800"/>
            <a:chExt cx="1295400" cy="1143000"/>
          </a:xfrm>
        </p:grpSpPr>
        <p:cxnSp>
          <p:nvCxnSpPr>
            <p:cNvPr id="56" name="Straight Connector 55"/>
            <p:cNvCxnSpPr/>
            <p:nvPr/>
          </p:nvCxnSpPr>
          <p:spPr>
            <a:xfrm rot="10800000" flipV="1">
              <a:off x="2895600" y="4495800"/>
              <a:ext cx="1219200" cy="1143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971800" y="4495800"/>
              <a:ext cx="1219200" cy="1143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486400" y="4495800"/>
            <a:ext cx="1727200" cy="1143000"/>
            <a:chOff x="2895600" y="4495800"/>
            <a:chExt cx="1295400" cy="1143000"/>
          </a:xfrm>
        </p:grpSpPr>
        <p:cxnSp>
          <p:nvCxnSpPr>
            <p:cNvPr id="61" name="Straight Connector 60"/>
            <p:cNvCxnSpPr/>
            <p:nvPr/>
          </p:nvCxnSpPr>
          <p:spPr>
            <a:xfrm rot="10800000" flipV="1">
              <a:off x="2895600" y="4495800"/>
              <a:ext cx="1219200" cy="1143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971800" y="4495800"/>
              <a:ext cx="1219200" cy="1143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182881" y="922347"/>
            <a:ext cx="193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happens when you leave the door of the birdcage open?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1.4 Perimeter and Area in the Coordinate Plane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600" y="1371600"/>
            <a:ext cx="8128000" cy="2331422"/>
            <a:chOff x="457200" y="1371600"/>
            <a:chExt cx="6096000" cy="2331421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1371600"/>
              <a:ext cx="2895600" cy="7489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267" dirty="0"/>
                <a:t>Convex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9200" y="2133361"/>
              <a:ext cx="5334000" cy="1569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/>
                <a:t>All angles poke out of shape.</a:t>
              </a:r>
            </a:p>
            <a:p>
              <a:r>
                <a:rPr lang="en-US" sz="3200" dirty="0"/>
                <a:t>A line containing a side does NOT go through the middle of the shape.</a:t>
              </a:r>
            </a:p>
          </p:txBody>
        </p:sp>
      </p:grpSp>
      <p:sp>
        <p:nvSpPr>
          <p:cNvPr id="7" name="Regular Pentagon 6"/>
          <p:cNvSpPr/>
          <p:nvPr/>
        </p:nvSpPr>
        <p:spPr>
          <a:xfrm>
            <a:off x="9144000" y="1447800"/>
            <a:ext cx="1422400" cy="990600"/>
          </a:xfrm>
          <a:prstGeom prst="pen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Parallelogram 7"/>
          <p:cNvSpPr/>
          <p:nvPr/>
        </p:nvSpPr>
        <p:spPr>
          <a:xfrm>
            <a:off x="10058400" y="3657600"/>
            <a:ext cx="1727200" cy="990600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rapezoid 8"/>
          <p:cNvSpPr/>
          <p:nvPr/>
        </p:nvSpPr>
        <p:spPr>
          <a:xfrm>
            <a:off x="9144000" y="2819400"/>
            <a:ext cx="1320800" cy="685800"/>
          </a:xfrm>
          <a:prstGeom prst="trapezoi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lowchart: Card 9"/>
          <p:cNvSpPr/>
          <p:nvPr/>
        </p:nvSpPr>
        <p:spPr>
          <a:xfrm>
            <a:off x="10566400" y="2362200"/>
            <a:ext cx="1422400" cy="762000"/>
          </a:xfrm>
          <a:prstGeom prst="flowChartPunchedCar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" name="Group 10"/>
          <p:cNvGrpSpPr/>
          <p:nvPr/>
        </p:nvGrpSpPr>
        <p:grpSpPr>
          <a:xfrm>
            <a:off x="609600" y="3733802"/>
            <a:ext cx="8128000" cy="1343325"/>
            <a:chOff x="457200" y="1371600"/>
            <a:chExt cx="6096000" cy="1343323"/>
          </a:xfrm>
        </p:grpSpPr>
        <p:sp>
          <p:nvSpPr>
            <p:cNvPr id="12" name="TextBox 11"/>
            <p:cNvSpPr txBox="1"/>
            <p:nvPr/>
          </p:nvSpPr>
          <p:spPr>
            <a:xfrm>
              <a:off x="457200" y="1371600"/>
              <a:ext cx="2895600" cy="74898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267" dirty="0"/>
                <a:t>Concave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2130149"/>
              <a:ext cx="5334000" cy="5847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/>
                <a:t>Not convex.  (There’s a “cave”.)</a:t>
              </a:r>
            </a:p>
          </p:txBody>
        </p:sp>
      </p:grpSp>
      <p:sp>
        <p:nvSpPr>
          <p:cNvPr id="14" name="L-Shape 13"/>
          <p:cNvSpPr/>
          <p:nvPr/>
        </p:nvSpPr>
        <p:spPr>
          <a:xfrm>
            <a:off x="1219200" y="5181600"/>
            <a:ext cx="1828800" cy="1143000"/>
          </a:xfrm>
          <a:prstGeom prst="corne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ight Arrow Callout 14"/>
          <p:cNvSpPr/>
          <p:nvPr/>
        </p:nvSpPr>
        <p:spPr>
          <a:xfrm>
            <a:off x="3657600" y="5257800"/>
            <a:ext cx="1524000" cy="1066800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Cross 15"/>
          <p:cNvSpPr/>
          <p:nvPr/>
        </p:nvSpPr>
        <p:spPr>
          <a:xfrm>
            <a:off x="6299200" y="5181600"/>
            <a:ext cx="1422400" cy="1143000"/>
          </a:xfrm>
          <a:prstGeom prst="plus">
            <a:avLst>
              <a:gd name="adj" fmla="val 3392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Chevron 16"/>
          <p:cNvSpPr/>
          <p:nvPr/>
        </p:nvSpPr>
        <p:spPr>
          <a:xfrm>
            <a:off x="8636000" y="5257800"/>
            <a:ext cx="1422400" cy="762000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1.4 Perimeter and Area in the Coordinate Plane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5588000" y="1143001"/>
            <a:ext cx="1524000" cy="1189851"/>
            <a:chOff x="4191000" y="1143000"/>
            <a:chExt cx="1143000" cy="985345"/>
          </a:xfrm>
        </p:grpSpPr>
        <p:sp>
          <p:nvSpPr>
            <p:cNvPr id="5" name="Isosceles Triangle 4"/>
            <p:cNvSpPr/>
            <p:nvPr/>
          </p:nvSpPr>
          <p:spPr>
            <a:xfrm>
              <a:off x="4191000" y="1143000"/>
              <a:ext cx="1143000" cy="985345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5800" y="1600200"/>
              <a:ext cx="457200" cy="48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0160000" y="3886200"/>
            <a:ext cx="1625600" cy="1472241"/>
            <a:chOff x="7620000" y="3886200"/>
            <a:chExt cx="1219200" cy="1219200"/>
          </a:xfrm>
        </p:grpSpPr>
        <p:sp>
          <p:nvSpPr>
            <p:cNvPr id="10" name="Octagon 9"/>
            <p:cNvSpPr/>
            <p:nvPr/>
          </p:nvSpPr>
          <p:spPr>
            <a:xfrm>
              <a:off x="7620000" y="3886200"/>
              <a:ext cx="1219200" cy="1219200"/>
            </a:xfrm>
            <a:prstGeom prst="oct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01000" y="4267200"/>
              <a:ext cx="457200" cy="48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620000" y="3124202"/>
            <a:ext cx="1930400" cy="1748287"/>
            <a:chOff x="5715000" y="3352800"/>
            <a:chExt cx="1447800" cy="1447800"/>
          </a:xfrm>
        </p:grpSpPr>
        <p:sp>
          <p:nvSpPr>
            <p:cNvPr id="11" name="Decagon 10"/>
            <p:cNvSpPr/>
            <p:nvPr/>
          </p:nvSpPr>
          <p:spPr>
            <a:xfrm>
              <a:off x="5715000" y="3352800"/>
              <a:ext cx="1447800" cy="1447800"/>
            </a:xfrm>
            <a:prstGeom prst="dec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2200" y="3886200"/>
              <a:ext cx="609600" cy="48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10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486400" y="3124200"/>
            <a:ext cx="1706880" cy="1472241"/>
            <a:chOff x="4114800" y="3124200"/>
            <a:chExt cx="1280160" cy="1219200"/>
          </a:xfrm>
        </p:grpSpPr>
        <p:sp>
          <p:nvSpPr>
            <p:cNvPr id="7" name="Regular Pentagon 6"/>
            <p:cNvSpPr/>
            <p:nvPr/>
          </p:nvSpPr>
          <p:spPr>
            <a:xfrm>
              <a:off x="4114800" y="3124200"/>
              <a:ext cx="1280160" cy="1219200"/>
            </a:xfrm>
            <a:prstGeom prst="pent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800" y="3505200"/>
              <a:ext cx="457200" cy="48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5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9245600" y="2133600"/>
            <a:ext cx="1767840" cy="1380227"/>
            <a:chOff x="6934200" y="2133600"/>
            <a:chExt cx="1325880" cy="1143000"/>
          </a:xfrm>
        </p:grpSpPr>
        <p:sp>
          <p:nvSpPr>
            <p:cNvPr id="8" name="Hexagon 7"/>
            <p:cNvSpPr/>
            <p:nvPr/>
          </p:nvSpPr>
          <p:spPr>
            <a:xfrm>
              <a:off x="6934200" y="2133600"/>
              <a:ext cx="1325880" cy="1143000"/>
            </a:xfrm>
            <a:prstGeom prst="hex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91400" y="2438400"/>
              <a:ext cx="457200" cy="48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6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620000" y="1371599"/>
            <a:ext cx="1320800" cy="1196196"/>
            <a:chOff x="5715000" y="1371600"/>
            <a:chExt cx="990600" cy="990600"/>
          </a:xfrm>
        </p:grpSpPr>
        <p:sp>
          <p:nvSpPr>
            <p:cNvPr id="6" name="Rectangle 5"/>
            <p:cNvSpPr/>
            <p:nvPr/>
          </p:nvSpPr>
          <p:spPr>
            <a:xfrm>
              <a:off x="5715000" y="1371600"/>
              <a:ext cx="990600" cy="990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3600" y="1600200"/>
              <a:ext cx="457200" cy="48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4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924800" y="5105401"/>
            <a:ext cx="1828800" cy="1656272"/>
            <a:chOff x="5943600" y="5105400"/>
            <a:chExt cx="1371600" cy="1371600"/>
          </a:xfrm>
        </p:grpSpPr>
        <p:sp>
          <p:nvSpPr>
            <p:cNvPr id="12" name="Dodecagon 11"/>
            <p:cNvSpPr/>
            <p:nvPr/>
          </p:nvSpPr>
          <p:spPr>
            <a:xfrm>
              <a:off x="5943600" y="5105400"/>
              <a:ext cx="1371600" cy="1371600"/>
            </a:xfrm>
            <a:prstGeom prst="dodec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00800" y="5562600"/>
              <a:ext cx="609600" cy="48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12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384800" y="4800600"/>
            <a:ext cx="2032000" cy="1840301"/>
            <a:chOff x="4038600" y="4800600"/>
            <a:chExt cx="1524000" cy="1524000"/>
          </a:xfrm>
        </p:grpSpPr>
        <p:sp>
          <p:nvSpPr>
            <p:cNvPr id="9" name="Heptagon 8"/>
            <p:cNvSpPr/>
            <p:nvPr/>
          </p:nvSpPr>
          <p:spPr>
            <a:xfrm>
              <a:off x="4038600" y="4800600"/>
              <a:ext cx="1524000" cy="1524000"/>
            </a:xfrm>
            <a:prstGeom prst="heptago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72000" y="5334000"/>
              <a:ext cx="457200" cy="48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7</a:t>
              </a:r>
            </a:p>
          </p:txBody>
        </p:sp>
      </p:grpSp>
      <p:sp>
        <p:nvSpPr>
          <p:cNvPr id="30725" name="AutoShape 5"/>
          <p:cNvSpPr>
            <a:spLocks noChangeAspect="1" noChangeArrowheads="1" noTextEdit="1"/>
          </p:cNvSpPr>
          <p:nvPr/>
        </p:nvSpPr>
        <p:spPr bwMode="auto">
          <a:xfrm>
            <a:off x="304803" y="1143000"/>
            <a:ext cx="4965700" cy="527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00" name="Group 99"/>
          <p:cNvGrpSpPr/>
          <p:nvPr/>
        </p:nvGrpSpPr>
        <p:grpSpPr>
          <a:xfrm>
            <a:off x="2787651" y="1252539"/>
            <a:ext cx="2336800" cy="756508"/>
            <a:chOff x="2090738" y="1252538"/>
            <a:chExt cx="1752600" cy="756508"/>
          </a:xfrm>
        </p:grpSpPr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2090738" y="1252538"/>
              <a:ext cx="1752600" cy="704850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69" name="Rectangle 49"/>
            <p:cNvSpPr>
              <a:spLocks noChangeArrowheads="1"/>
            </p:cNvSpPr>
            <p:nvPr/>
          </p:nvSpPr>
          <p:spPr bwMode="auto">
            <a:xfrm>
              <a:off x="2187575" y="1293813"/>
              <a:ext cx="841961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1" dirty="0">
                  <a:solidFill>
                    <a:srgbClr val="FFFFFF"/>
                  </a:solidFill>
                  <a:latin typeface="Calibri" pitchFamily="34" charset="0"/>
                </a:rPr>
                <a:t>Type of 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30770" name="Rectangle 50"/>
            <p:cNvSpPr>
              <a:spLocks noChangeArrowheads="1"/>
            </p:cNvSpPr>
            <p:nvPr/>
          </p:nvSpPr>
          <p:spPr bwMode="auto">
            <a:xfrm>
              <a:off x="2187575" y="1598613"/>
              <a:ext cx="846866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1" dirty="0">
                  <a:solidFill>
                    <a:srgbClr val="FFFFFF"/>
                  </a:solidFill>
                  <a:latin typeface="Calibri" pitchFamily="34" charset="0"/>
                </a:rPr>
                <a:t>Polygon</a:t>
              </a:r>
              <a:endParaRPr lang="en-US" sz="2400" dirty="0">
                <a:latin typeface="Arial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50851" y="1252539"/>
            <a:ext cx="2336800" cy="756508"/>
            <a:chOff x="338138" y="1252538"/>
            <a:chExt cx="1752600" cy="756508"/>
          </a:xfrm>
        </p:grpSpPr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338138" y="1252538"/>
              <a:ext cx="1752600" cy="704850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67" name="Rectangle 47"/>
            <p:cNvSpPr>
              <a:spLocks noChangeArrowheads="1"/>
            </p:cNvSpPr>
            <p:nvPr/>
          </p:nvSpPr>
          <p:spPr bwMode="auto">
            <a:xfrm>
              <a:off x="434975" y="1293813"/>
              <a:ext cx="1208264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1" dirty="0">
                  <a:solidFill>
                    <a:srgbClr val="FFFFFF"/>
                  </a:solidFill>
                  <a:latin typeface="Calibri" pitchFamily="34" charset="0"/>
                </a:rPr>
                <a:t>Number of 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30768" name="Rectangle 48"/>
            <p:cNvSpPr>
              <a:spLocks noChangeArrowheads="1"/>
            </p:cNvSpPr>
            <p:nvPr/>
          </p:nvSpPr>
          <p:spPr bwMode="auto">
            <a:xfrm>
              <a:off x="434975" y="1598613"/>
              <a:ext cx="532598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b="1" dirty="0">
                  <a:solidFill>
                    <a:srgbClr val="FFFFFF"/>
                  </a:solidFill>
                  <a:latin typeface="Calibri" pitchFamily="34" charset="0"/>
                </a:rPr>
                <a:t>sides</a:t>
              </a:r>
              <a:endParaRPr lang="en-US" sz="2400" dirty="0">
                <a:latin typeface="Arial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50851" y="1957387"/>
            <a:ext cx="2336800" cy="446945"/>
            <a:chOff x="338138" y="1957388"/>
            <a:chExt cx="1752600" cy="446945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338138" y="1957388"/>
              <a:ext cx="1752600" cy="390525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71" name="Rectangle 51"/>
            <p:cNvSpPr>
              <a:spLocks noChangeArrowheads="1"/>
            </p:cNvSpPr>
            <p:nvPr/>
          </p:nvSpPr>
          <p:spPr bwMode="auto">
            <a:xfrm>
              <a:off x="1149350" y="1993900"/>
              <a:ext cx="129843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en-US" sz="2400">
                <a:latin typeface="Arial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787651" y="1957387"/>
            <a:ext cx="2336800" cy="446945"/>
            <a:chOff x="2090738" y="1957388"/>
            <a:chExt cx="1752600" cy="446945"/>
          </a:xfrm>
        </p:grpSpPr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2090738" y="1957388"/>
              <a:ext cx="1752600" cy="390525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72" name="Rectangle 52"/>
            <p:cNvSpPr>
              <a:spLocks noChangeArrowheads="1"/>
            </p:cNvSpPr>
            <p:nvPr/>
          </p:nvSpPr>
          <p:spPr bwMode="auto">
            <a:xfrm>
              <a:off x="2187575" y="1993900"/>
              <a:ext cx="820850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dirty="0">
                  <a:solidFill>
                    <a:srgbClr val="000000"/>
                  </a:solidFill>
                  <a:latin typeface="Calibri" pitchFamily="34" charset="0"/>
                </a:rPr>
                <a:t>Triangle</a:t>
              </a:r>
              <a:endParaRPr lang="en-US" sz="2400" dirty="0">
                <a:latin typeface="Arial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50851" y="2347918"/>
            <a:ext cx="2336800" cy="453297"/>
            <a:chOff x="338138" y="2347913"/>
            <a:chExt cx="1752600" cy="453295"/>
          </a:xfrm>
        </p:grpSpPr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338138" y="2347913"/>
              <a:ext cx="1752600" cy="400050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73" name="Rectangle 53"/>
            <p:cNvSpPr>
              <a:spLocks noChangeArrowheads="1"/>
            </p:cNvSpPr>
            <p:nvPr/>
          </p:nvSpPr>
          <p:spPr bwMode="auto">
            <a:xfrm>
              <a:off x="1149350" y="2390776"/>
              <a:ext cx="129843" cy="410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dirty="0">
                  <a:solidFill>
                    <a:srgbClr val="000000"/>
                  </a:solidFill>
                  <a:latin typeface="Calibri" pitchFamily="34" charset="0"/>
                </a:rPr>
                <a:t>4</a:t>
              </a:r>
              <a:endParaRPr lang="en-US" sz="2400" dirty="0">
                <a:latin typeface="Arial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787651" y="2347918"/>
            <a:ext cx="2336800" cy="453297"/>
            <a:chOff x="2090738" y="2347913"/>
            <a:chExt cx="1752600" cy="453295"/>
          </a:xfrm>
        </p:grpSpPr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>
              <a:off x="2090738" y="2347913"/>
              <a:ext cx="1752600" cy="400050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74" name="Rectangle 54"/>
            <p:cNvSpPr>
              <a:spLocks noChangeArrowheads="1"/>
            </p:cNvSpPr>
            <p:nvPr/>
          </p:nvSpPr>
          <p:spPr bwMode="auto">
            <a:xfrm>
              <a:off x="2187575" y="2390776"/>
              <a:ext cx="1367442" cy="410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dirty="0">
                  <a:solidFill>
                    <a:srgbClr val="000000"/>
                  </a:solidFill>
                  <a:latin typeface="Calibri" pitchFamily="34" charset="0"/>
                </a:rPr>
                <a:t>Quadrilateral</a:t>
              </a:r>
              <a:endParaRPr lang="en-US" sz="2400" dirty="0">
                <a:latin typeface="Arial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50851" y="2747963"/>
            <a:ext cx="2336800" cy="450121"/>
            <a:chOff x="338138" y="2747963"/>
            <a:chExt cx="1752600" cy="450121"/>
          </a:xfrm>
        </p:grpSpPr>
        <p:sp>
          <p:nvSpPr>
            <p:cNvPr id="30733" name="Rectangle 13"/>
            <p:cNvSpPr>
              <a:spLocks noChangeArrowheads="1"/>
            </p:cNvSpPr>
            <p:nvPr/>
          </p:nvSpPr>
          <p:spPr bwMode="auto">
            <a:xfrm>
              <a:off x="338138" y="2747963"/>
              <a:ext cx="1752600" cy="390525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75" name="Rectangle 55"/>
            <p:cNvSpPr>
              <a:spLocks noChangeArrowheads="1"/>
            </p:cNvSpPr>
            <p:nvPr/>
          </p:nvSpPr>
          <p:spPr bwMode="auto">
            <a:xfrm>
              <a:off x="1149350" y="2787651"/>
              <a:ext cx="129843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dirty="0">
                  <a:solidFill>
                    <a:srgbClr val="000000"/>
                  </a:solidFill>
                  <a:latin typeface="Calibri" pitchFamily="34" charset="0"/>
                </a:rPr>
                <a:t>5</a:t>
              </a:r>
              <a:endParaRPr lang="en-US" sz="2400" dirty="0">
                <a:latin typeface="Arial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787651" y="2747963"/>
            <a:ext cx="2336800" cy="450121"/>
            <a:chOff x="2090738" y="2747963"/>
            <a:chExt cx="1752600" cy="450121"/>
          </a:xfrm>
        </p:grpSpPr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090738" y="2747963"/>
              <a:ext cx="1752600" cy="390525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76" name="Rectangle 56"/>
            <p:cNvSpPr>
              <a:spLocks noChangeArrowheads="1"/>
            </p:cNvSpPr>
            <p:nvPr/>
          </p:nvSpPr>
          <p:spPr bwMode="auto">
            <a:xfrm>
              <a:off x="2187575" y="2787651"/>
              <a:ext cx="980702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srgbClr val="000000"/>
                  </a:solidFill>
                  <a:latin typeface="Calibri" pitchFamily="34" charset="0"/>
                </a:rPr>
                <a:t>Pentagon</a:t>
              </a:r>
              <a:endParaRPr lang="en-US" sz="2400">
                <a:latin typeface="Arial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50851" y="3138485"/>
            <a:ext cx="2336800" cy="454882"/>
            <a:chOff x="338138" y="3138488"/>
            <a:chExt cx="1752600" cy="454883"/>
          </a:xfrm>
        </p:grpSpPr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338138" y="3138488"/>
              <a:ext cx="1752600" cy="400050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77" name="Rectangle 57"/>
            <p:cNvSpPr>
              <a:spLocks noChangeArrowheads="1"/>
            </p:cNvSpPr>
            <p:nvPr/>
          </p:nvSpPr>
          <p:spPr bwMode="auto">
            <a:xfrm>
              <a:off x="1149350" y="3182937"/>
              <a:ext cx="129843" cy="410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dirty="0">
                  <a:solidFill>
                    <a:srgbClr val="000000"/>
                  </a:solidFill>
                  <a:latin typeface="Calibri" pitchFamily="34" charset="0"/>
                </a:rPr>
                <a:t>6</a:t>
              </a:r>
              <a:endParaRPr lang="en-US" sz="2400" dirty="0">
                <a:latin typeface="Arial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787651" y="3138485"/>
            <a:ext cx="2336800" cy="454882"/>
            <a:chOff x="2090738" y="3138488"/>
            <a:chExt cx="1752600" cy="454883"/>
          </a:xfrm>
        </p:grpSpPr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2090738" y="3138488"/>
              <a:ext cx="1752600" cy="400050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78" name="Rectangle 58"/>
            <p:cNvSpPr>
              <a:spLocks noChangeArrowheads="1"/>
            </p:cNvSpPr>
            <p:nvPr/>
          </p:nvSpPr>
          <p:spPr bwMode="auto">
            <a:xfrm>
              <a:off x="2187575" y="3182937"/>
              <a:ext cx="901064" cy="410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dirty="0">
                  <a:solidFill>
                    <a:srgbClr val="000000"/>
                  </a:solidFill>
                  <a:latin typeface="Calibri" pitchFamily="34" charset="0"/>
                </a:rPr>
                <a:t>Hexagon</a:t>
              </a:r>
              <a:endParaRPr lang="en-US" sz="2400" dirty="0">
                <a:latin typeface="Arial" pitchFamily="34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0851" y="3538537"/>
            <a:ext cx="2336800" cy="451708"/>
            <a:chOff x="338138" y="3538538"/>
            <a:chExt cx="1752600" cy="451708"/>
          </a:xfrm>
        </p:grpSpPr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338138" y="3538538"/>
              <a:ext cx="1752600" cy="40005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79" name="Rectangle 59"/>
            <p:cNvSpPr>
              <a:spLocks noChangeArrowheads="1"/>
            </p:cNvSpPr>
            <p:nvPr/>
          </p:nvSpPr>
          <p:spPr bwMode="auto">
            <a:xfrm>
              <a:off x="1149350" y="3579813"/>
              <a:ext cx="129843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srgbClr val="000000"/>
                  </a:solidFill>
                  <a:latin typeface="Calibri" pitchFamily="34" charset="0"/>
                </a:rPr>
                <a:t>7</a:t>
              </a:r>
              <a:endParaRPr lang="en-US" sz="2400">
                <a:latin typeface="Arial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787651" y="3538537"/>
            <a:ext cx="2336800" cy="451708"/>
            <a:chOff x="2090738" y="3538538"/>
            <a:chExt cx="1752600" cy="451708"/>
          </a:xfrm>
        </p:grpSpPr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2090738" y="3538538"/>
              <a:ext cx="1752600" cy="40005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80" name="Rectangle 60"/>
            <p:cNvSpPr>
              <a:spLocks noChangeArrowheads="1"/>
            </p:cNvSpPr>
            <p:nvPr/>
          </p:nvSpPr>
          <p:spPr bwMode="auto">
            <a:xfrm>
              <a:off x="2187575" y="3579813"/>
              <a:ext cx="1014749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srgbClr val="000000"/>
                  </a:solidFill>
                  <a:latin typeface="Calibri" pitchFamily="34" charset="0"/>
                </a:rPr>
                <a:t>Heptagon</a:t>
              </a:r>
              <a:endParaRPr lang="en-US" sz="2400">
                <a:latin typeface="Arial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50851" y="3938586"/>
            <a:ext cx="2336800" cy="446945"/>
            <a:chOff x="338138" y="3938588"/>
            <a:chExt cx="1752600" cy="446945"/>
          </a:xfrm>
        </p:grpSpPr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338138" y="3938588"/>
              <a:ext cx="1752600" cy="390525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81" name="Rectangle 61"/>
            <p:cNvSpPr>
              <a:spLocks noChangeArrowheads="1"/>
            </p:cNvSpPr>
            <p:nvPr/>
          </p:nvSpPr>
          <p:spPr bwMode="auto">
            <a:xfrm>
              <a:off x="1149350" y="3975100"/>
              <a:ext cx="129843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dirty="0">
                  <a:solidFill>
                    <a:srgbClr val="000000"/>
                  </a:solidFill>
                  <a:latin typeface="Calibri" pitchFamily="34" charset="0"/>
                </a:rPr>
                <a:t>8</a:t>
              </a:r>
              <a:endParaRPr lang="en-US" sz="2400" dirty="0">
                <a:latin typeface="Arial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787651" y="3938586"/>
            <a:ext cx="2336800" cy="446945"/>
            <a:chOff x="2090738" y="3938588"/>
            <a:chExt cx="1752600" cy="446945"/>
          </a:xfrm>
        </p:grpSpPr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2090738" y="3938588"/>
              <a:ext cx="1752600" cy="390525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82" name="Rectangle 62"/>
            <p:cNvSpPr>
              <a:spLocks noChangeArrowheads="1"/>
            </p:cNvSpPr>
            <p:nvPr/>
          </p:nvSpPr>
          <p:spPr bwMode="auto">
            <a:xfrm>
              <a:off x="2187575" y="3975100"/>
              <a:ext cx="871585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dirty="0">
                  <a:solidFill>
                    <a:srgbClr val="000000"/>
                  </a:solidFill>
                  <a:latin typeface="Calibri" pitchFamily="34" charset="0"/>
                </a:rPr>
                <a:t>Octagon</a:t>
              </a:r>
              <a:endParaRPr lang="en-US" sz="2400" dirty="0">
                <a:latin typeface="Arial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50851" y="4329121"/>
            <a:ext cx="2336800" cy="453297"/>
            <a:chOff x="338138" y="4329113"/>
            <a:chExt cx="1752600" cy="453295"/>
          </a:xfrm>
        </p:grpSpPr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338138" y="4329113"/>
              <a:ext cx="1752600" cy="40005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83" name="Rectangle 63"/>
            <p:cNvSpPr>
              <a:spLocks noChangeArrowheads="1"/>
            </p:cNvSpPr>
            <p:nvPr/>
          </p:nvSpPr>
          <p:spPr bwMode="auto">
            <a:xfrm>
              <a:off x="1149350" y="4371976"/>
              <a:ext cx="129843" cy="410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srgbClr val="000000"/>
                  </a:solidFill>
                  <a:latin typeface="Calibri" pitchFamily="34" charset="0"/>
                </a:rPr>
                <a:t>9</a:t>
              </a:r>
              <a:endParaRPr lang="en-US" sz="2400">
                <a:latin typeface="Arial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2787651" y="4329121"/>
            <a:ext cx="2336800" cy="453297"/>
            <a:chOff x="2090738" y="4329113"/>
            <a:chExt cx="1752600" cy="453295"/>
          </a:xfrm>
        </p:grpSpPr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2090738" y="4329113"/>
              <a:ext cx="1752600" cy="40005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84" name="Rectangle 64"/>
            <p:cNvSpPr>
              <a:spLocks noChangeArrowheads="1"/>
            </p:cNvSpPr>
            <p:nvPr/>
          </p:nvSpPr>
          <p:spPr bwMode="auto">
            <a:xfrm>
              <a:off x="2187575" y="4371976"/>
              <a:ext cx="948048" cy="410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srgbClr val="000000"/>
                  </a:solidFill>
                  <a:latin typeface="Calibri" pitchFamily="34" charset="0"/>
                </a:rPr>
                <a:t>Nonagon</a:t>
              </a:r>
              <a:endParaRPr lang="en-US" sz="2400">
                <a:latin typeface="Arial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50851" y="4729163"/>
            <a:ext cx="2336800" cy="450121"/>
            <a:chOff x="338138" y="4729163"/>
            <a:chExt cx="1752600" cy="450121"/>
          </a:xfrm>
        </p:grpSpPr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338138" y="4729163"/>
              <a:ext cx="1752600" cy="390525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85" name="Rectangle 65"/>
            <p:cNvSpPr>
              <a:spLocks noChangeArrowheads="1"/>
            </p:cNvSpPr>
            <p:nvPr/>
          </p:nvSpPr>
          <p:spPr bwMode="auto">
            <a:xfrm>
              <a:off x="1082675" y="4768851"/>
              <a:ext cx="259687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srgbClr val="000000"/>
                  </a:solidFill>
                  <a:latin typeface="Calibri" pitchFamily="34" charset="0"/>
                </a:rPr>
                <a:t>10</a:t>
              </a:r>
              <a:endParaRPr lang="en-US" sz="2400">
                <a:latin typeface="Arial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787651" y="4729163"/>
            <a:ext cx="2336800" cy="450121"/>
            <a:chOff x="2090738" y="4729163"/>
            <a:chExt cx="1752600" cy="450121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2090738" y="4729163"/>
              <a:ext cx="1752600" cy="390525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86" name="Rectangle 66"/>
            <p:cNvSpPr>
              <a:spLocks noChangeArrowheads="1"/>
            </p:cNvSpPr>
            <p:nvPr/>
          </p:nvSpPr>
          <p:spPr bwMode="auto">
            <a:xfrm>
              <a:off x="2187575" y="4768851"/>
              <a:ext cx="902651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dirty="0">
                  <a:solidFill>
                    <a:srgbClr val="000000"/>
                  </a:solidFill>
                  <a:latin typeface="Calibri" pitchFamily="34" charset="0"/>
                </a:rPr>
                <a:t>Decagon</a:t>
              </a:r>
              <a:endParaRPr lang="en-US" sz="2400" dirty="0">
                <a:latin typeface="Arial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50851" y="5119682"/>
            <a:ext cx="2336800" cy="454882"/>
            <a:chOff x="338138" y="5119688"/>
            <a:chExt cx="1752600" cy="454883"/>
          </a:xfrm>
        </p:grpSpPr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338138" y="5119688"/>
              <a:ext cx="1752600" cy="40005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87" name="Rectangle 67"/>
            <p:cNvSpPr>
              <a:spLocks noChangeArrowheads="1"/>
            </p:cNvSpPr>
            <p:nvPr/>
          </p:nvSpPr>
          <p:spPr bwMode="auto">
            <a:xfrm>
              <a:off x="1082675" y="5164137"/>
              <a:ext cx="259687" cy="410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dirty="0">
                  <a:solidFill>
                    <a:srgbClr val="000000"/>
                  </a:solidFill>
                  <a:latin typeface="Calibri" pitchFamily="34" charset="0"/>
                </a:rPr>
                <a:t>12</a:t>
              </a:r>
              <a:endParaRPr lang="en-US" sz="2400" dirty="0">
                <a:latin typeface="Arial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787651" y="5119682"/>
            <a:ext cx="2336800" cy="454882"/>
            <a:chOff x="2090738" y="5119688"/>
            <a:chExt cx="1752600" cy="454883"/>
          </a:xfrm>
        </p:grpSpPr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2090738" y="5119688"/>
              <a:ext cx="1752600" cy="400050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88" name="Rectangle 68"/>
            <p:cNvSpPr>
              <a:spLocks noChangeArrowheads="1"/>
            </p:cNvSpPr>
            <p:nvPr/>
          </p:nvSpPr>
          <p:spPr bwMode="auto">
            <a:xfrm>
              <a:off x="2187575" y="5164137"/>
              <a:ext cx="1173158" cy="410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srgbClr val="000000"/>
                  </a:solidFill>
                  <a:latin typeface="Calibri" pitchFamily="34" charset="0"/>
                </a:rPr>
                <a:t>Dodecagon</a:t>
              </a:r>
              <a:endParaRPr lang="en-US" sz="2400">
                <a:latin typeface="Arial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50851" y="5519737"/>
            <a:ext cx="2336800" cy="451708"/>
            <a:chOff x="338138" y="5519738"/>
            <a:chExt cx="1752600" cy="451708"/>
          </a:xfrm>
        </p:grpSpPr>
        <p:sp>
          <p:nvSpPr>
            <p:cNvPr id="30747" name="Rectangle 27"/>
            <p:cNvSpPr>
              <a:spLocks noChangeArrowheads="1"/>
            </p:cNvSpPr>
            <p:nvPr/>
          </p:nvSpPr>
          <p:spPr bwMode="auto">
            <a:xfrm>
              <a:off x="338138" y="5519738"/>
              <a:ext cx="1752600" cy="400050"/>
            </a:xfrm>
            <a:prstGeom prst="rect">
              <a:avLst/>
            </a:prstGeom>
            <a:solidFill>
              <a:srgbClr val="E9ED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89" name="Rectangle 69"/>
            <p:cNvSpPr>
              <a:spLocks noChangeArrowheads="1"/>
            </p:cNvSpPr>
            <p:nvPr/>
          </p:nvSpPr>
          <p:spPr bwMode="auto">
            <a:xfrm>
              <a:off x="1082675" y="5561013"/>
              <a:ext cx="259687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dirty="0">
                  <a:solidFill>
                    <a:srgbClr val="000000"/>
                  </a:solidFill>
                  <a:latin typeface="Calibri" pitchFamily="34" charset="0"/>
                </a:rPr>
                <a:t>13</a:t>
              </a:r>
              <a:endParaRPr lang="en-US" sz="2400" dirty="0">
                <a:latin typeface="Arial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787651" y="5519737"/>
            <a:ext cx="2336800" cy="451708"/>
            <a:chOff x="2090738" y="5519738"/>
            <a:chExt cx="1752600" cy="451708"/>
          </a:xfrm>
        </p:grpSpPr>
        <p:grpSp>
          <p:nvGrpSpPr>
            <p:cNvPr id="120" name="Group 119"/>
            <p:cNvGrpSpPr/>
            <p:nvPr/>
          </p:nvGrpSpPr>
          <p:grpSpPr>
            <a:xfrm>
              <a:off x="2090738" y="5519738"/>
              <a:ext cx="1752600" cy="451708"/>
              <a:chOff x="2090738" y="5519738"/>
              <a:chExt cx="1752600" cy="451708"/>
            </a:xfrm>
          </p:grpSpPr>
          <p:sp>
            <p:nvSpPr>
              <p:cNvPr id="30748" name="Rectangle 28"/>
              <p:cNvSpPr>
                <a:spLocks noChangeArrowheads="1"/>
              </p:cNvSpPr>
              <p:nvPr/>
            </p:nvSpPr>
            <p:spPr bwMode="auto">
              <a:xfrm>
                <a:off x="2090738" y="5519738"/>
                <a:ext cx="1752600" cy="400050"/>
              </a:xfrm>
              <a:prstGeom prst="rect">
                <a:avLst/>
              </a:prstGeom>
              <a:solidFill>
                <a:srgbClr val="E9ED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0790" name="Rectangle 70"/>
              <p:cNvSpPr>
                <a:spLocks noChangeArrowheads="1"/>
              </p:cNvSpPr>
              <p:nvPr/>
            </p:nvSpPr>
            <p:spPr bwMode="auto">
              <a:xfrm>
                <a:off x="2187575" y="5561013"/>
                <a:ext cx="259687" cy="410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67">
                    <a:solidFill>
                      <a:srgbClr val="000000"/>
                    </a:solidFill>
                    <a:latin typeface="Calibri" pitchFamily="34" charset="0"/>
                  </a:rPr>
                  <a:t>13</a:t>
                </a:r>
                <a:endParaRPr lang="en-US" sz="2400">
                  <a:latin typeface="Arial" pitchFamily="34" charset="0"/>
                </a:endParaRPr>
              </a:p>
            </p:txBody>
          </p:sp>
          <p:sp>
            <p:nvSpPr>
              <p:cNvPr id="30792" name="Rectangle 72"/>
              <p:cNvSpPr>
                <a:spLocks noChangeArrowheads="1"/>
              </p:cNvSpPr>
              <p:nvPr/>
            </p:nvSpPr>
            <p:spPr bwMode="auto">
              <a:xfrm>
                <a:off x="2530475" y="5561013"/>
                <a:ext cx="389001" cy="410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67" dirty="0" err="1">
                    <a:solidFill>
                      <a:srgbClr val="000000"/>
                    </a:solidFill>
                    <a:latin typeface="Calibri" pitchFamily="34" charset="0"/>
                  </a:rPr>
                  <a:t>gon</a:t>
                </a:r>
                <a:endParaRPr lang="en-US" sz="2400" dirty="0">
                  <a:latin typeface="Arial" pitchFamily="34" charset="0"/>
                </a:endParaRPr>
              </a:p>
            </p:txBody>
          </p:sp>
        </p:grpSp>
        <p:sp>
          <p:nvSpPr>
            <p:cNvPr id="30791" name="Rectangle 71"/>
            <p:cNvSpPr>
              <a:spLocks noChangeArrowheads="1"/>
            </p:cNvSpPr>
            <p:nvPr/>
          </p:nvSpPr>
          <p:spPr bwMode="auto">
            <a:xfrm>
              <a:off x="2454275" y="5561013"/>
              <a:ext cx="78147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srgbClr val="000000"/>
                  </a:solidFill>
                  <a:latin typeface="Calibri" pitchFamily="34" charset="0"/>
                </a:rPr>
                <a:t>-</a:t>
              </a:r>
              <a:endParaRPr lang="en-US" sz="2400">
                <a:latin typeface="Arial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50851" y="5919787"/>
            <a:ext cx="2336800" cy="448533"/>
            <a:chOff x="338138" y="5919788"/>
            <a:chExt cx="1752600" cy="448533"/>
          </a:xfrm>
        </p:grpSpPr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338138" y="5919788"/>
              <a:ext cx="1752600" cy="390525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93" name="Rectangle 73"/>
            <p:cNvSpPr>
              <a:spLocks noChangeArrowheads="1"/>
            </p:cNvSpPr>
            <p:nvPr/>
          </p:nvSpPr>
          <p:spPr bwMode="auto">
            <a:xfrm>
              <a:off x="1149350" y="5957888"/>
              <a:ext cx="134652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dirty="0">
                  <a:solidFill>
                    <a:srgbClr val="000000"/>
                  </a:solidFill>
                  <a:latin typeface="Calibri" pitchFamily="34" charset="0"/>
                </a:rPr>
                <a:t>n</a:t>
              </a:r>
              <a:endParaRPr lang="en-US" sz="2400" dirty="0">
                <a:latin typeface="Arial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787651" y="5919787"/>
            <a:ext cx="2336800" cy="448533"/>
            <a:chOff x="2090738" y="5919788"/>
            <a:chExt cx="1752600" cy="448533"/>
          </a:xfrm>
        </p:grpSpPr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2090738" y="5919788"/>
              <a:ext cx="1752600" cy="390525"/>
            </a:xfrm>
            <a:prstGeom prst="rect">
              <a:avLst/>
            </a:prstGeom>
            <a:solidFill>
              <a:srgbClr val="D0D8E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94" name="Rectangle 74"/>
            <p:cNvSpPr>
              <a:spLocks noChangeArrowheads="1"/>
            </p:cNvSpPr>
            <p:nvPr/>
          </p:nvSpPr>
          <p:spPr bwMode="auto">
            <a:xfrm>
              <a:off x="2187575" y="5957888"/>
              <a:ext cx="134652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>
                  <a:solidFill>
                    <a:srgbClr val="000000"/>
                  </a:solidFill>
                  <a:latin typeface="Calibri" pitchFamily="34" charset="0"/>
                </a:rPr>
                <a:t>n</a:t>
              </a:r>
              <a:endParaRPr lang="en-US" sz="2400">
                <a:latin typeface="Arial" pitchFamily="34" charset="0"/>
              </a:endParaRPr>
            </a:p>
          </p:txBody>
        </p:sp>
        <p:sp>
          <p:nvSpPr>
            <p:cNvPr id="30795" name="Rectangle 75"/>
            <p:cNvSpPr>
              <a:spLocks noChangeArrowheads="1"/>
            </p:cNvSpPr>
            <p:nvPr/>
          </p:nvSpPr>
          <p:spPr bwMode="auto">
            <a:xfrm>
              <a:off x="2320925" y="5957888"/>
              <a:ext cx="78147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dirty="0">
                  <a:solidFill>
                    <a:srgbClr val="000000"/>
                  </a:solidFill>
                  <a:latin typeface="Calibri" pitchFamily="34" charset="0"/>
                </a:rPr>
                <a:t>-</a:t>
              </a:r>
              <a:endParaRPr lang="en-US" sz="2400" dirty="0">
                <a:latin typeface="Arial" pitchFamily="34" charset="0"/>
              </a:endParaRPr>
            </a:p>
          </p:txBody>
        </p:sp>
        <p:sp>
          <p:nvSpPr>
            <p:cNvPr id="30796" name="Rectangle 76"/>
            <p:cNvSpPr>
              <a:spLocks noChangeArrowheads="1"/>
            </p:cNvSpPr>
            <p:nvPr/>
          </p:nvSpPr>
          <p:spPr bwMode="auto">
            <a:xfrm>
              <a:off x="2397125" y="5957888"/>
              <a:ext cx="389001" cy="410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667" dirty="0" err="1">
                  <a:solidFill>
                    <a:srgbClr val="000000"/>
                  </a:solidFill>
                  <a:latin typeface="Calibri" pitchFamily="34" charset="0"/>
                </a:rPr>
                <a:t>gon</a:t>
              </a:r>
              <a:endParaRPr lang="en-US" sz="2400" dirty="0">
                <a:latin typeface="Arial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38151" y="1247777"/>
            <a:ext cx="4705349" cy="5076825"/>
            <a:chOff x="328613" y="1247775"/>
            <a:chExt cx="3529012" cy="5076825"/>
          </a:xfrm>
        </p:grpSpPr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2090738" y="1247775"/>
              <a:ext cx="9525" cy="50768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328613" y="1938338"/>
              <a:ext cx="3524250" cy="38100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333375" y="2347913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333375" y="2747963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333375" y="3138488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333375" y="3538538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333375" y="3938588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58" name="Rectangle 38"/>
            <p:cNvSpPr>
              <a:spLocks noChangeArrowheads="1"/>
            </p:cNvSpPr>
            <p:nvPr/>
          </p:nvSpPr>
          <p:spPr bwMode="auto">
            <a:xfrm>
              <a:off x="333375" y="4329113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333375" y="4729163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60" name="Rectangle 40"/>
            <p:cNvSpPr>
              <a:spLocks noChangeArrowheads="1"/>
            </p:cNvSpPr>
            <p:nvPr/>
          </p:nvSpPr>
          <p:spPr bwMode="auto">
            <a:xfrm>
              <a:off x="333375" y="5119688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61" name="Rectangle 41"/>
            <p:cNvSpPr>
              <a:spLocks noChangeArrowheads="1"/>
            </p:cNvSpPr>
            <p:nvPr/>
          </p:nvSpPr>
          <p:spPr bwMode="auto">
            <a:xfrm>
              <a:off x="333375" y="5519738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62" name="Rectangle 42"/>
            <p:cNvSpPr>
              <a:spLocks noChangeArrowheads="1"/>
            </p:cNvSpPr>
            <p:nvPr/>
          </p:nvSpPr>
          <p:spPr bwMode="auto">
            <a:xfrm>
              <a:off x="333375" y="5919788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63" name="Rectangle 43"/>
            <p:cNvSpPr>
              <a:spLocks noChangeArrowheads="1"/>
            </p:cNvSpPr>
            <p:nvPr/>
          </p:nvSpPr>
          <p:spPr bwMode="auto">
            <a:xfrm>
              <a:off x="338138" y="1247775"/>
              <a:ext cx="9525" cy="50768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64" name="Rectangle 44"/>
            <p:cNvSpPr>
              <a:spLocks noChangeArrowheads="1"/>
            </p:cNvSpPr>
            <p:nvPr/>
          </p:nvSpPr>
          <p:spPr bwMode="auto">
            <a:xfrm>
              <a:off x="3843338" y="1247775"/>
              <a:ext cx="9525" cy="50768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65" name="Rectangle 45"/>
            <p:cNvSpPr>
              <a:spLocks noChangeArrowheads="1"/>
            </p:cNvSpPr>
            <p:nvPr/>
          </p:nvSpPr>
          <p:spPr bwMode="auto">
            <a:xfrm>
              <a:off x="333375" y="1252538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66" name="Rectangle 46"/>
            <p:cNvSpPr>
              <a:spLocks noChangeArrowheads="1"/>
            </p:cNvSpPr>
            <p:nvPr/>
          </p:nvSpPr>
          <p:spPr bwMode="auto">
            <a:xfrm>
              <a:off x="333375" y="6310313"/>
              <a:ext cx="352425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EB2B-F7F8-434A-95F8-6412ACA2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Points, Lines, and Planes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F851C-9FFE-45A0-8CF0-CD2CCDDD6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Objectives: By the end of the lesson,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can describe a point, a line, and a plane.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can define and name segments and rays.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 can sketch intersections of lines and planes.</a:t>
            </a:r>
          </a:p>
        </p:txBody>
      </p:sp>
    </p:spTree>
    <p:extLst>
      <p:ext uri="{BB962C8B-B14F-4D97-AF65-F5344CB8AC3E}">
        <p14:creationId xmlns:p14="http://schemas.microsoft.com/office/powerpoint/2010/main" val="3514603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841C5-D3FA-4BE8-B63A-8E6721048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1.4 Perimeter and Area in the Coordinate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6AEF7-D37E-485F-BC76-F20BE15B03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Classify each polygon by the number of sides. Tell whether it is </a:t>
            </a:r>
            <a:r>
              <a:rPr lang="en-US" i="1" dirty="0"/>
              <a:t>convex </a:t>
            </a:r>
            <a:r>
              <a:rPr lang="en-US" dirty="0"/>
              <a:t>or </a:t>
            </a:r>
            <a:r>
              <a:rPr lang="en-US" i="1" dirty="0"/>
              <a:t>concave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6E818-2507-44B0-955E-11DAA66B46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D0EEAE6A-3AC5-4F99-9E89-1D0B92F8BCD9}"/>
              </a:ext>
            </a:extLst>
          </p:cNvPr>
          <p:cNvSpPr/>
          <p:nvPr/>
        </p:nvSpPr>
        <p:spPr>
          <a:xfrm>
            <a:off x="401216" y="2808514"/>
            <a:ext cx="2565919" cy="1912776"/>
          </a:xfrm>
          <a:prstGeom prst="snip1Rect">
            <a:avLst>
              <a:gd name="adj" fmla="val 4300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6E7714A7-BC54-4534-8947-A989BC136A80}"/>
              </a:ext>
            </a:extLst>
          </p:cNvPr>
          <p:cNvSpPr/>
          <p:nvPr/>
        </p:nvSpPr>
        <p:spPr>
          <a:xfrm rot="2720531">
            <a:off x="7098523" y="1185784"/>
            <a:ext cx="2808515" cy="2808515"/>
          </a:xfrm>
          <a:prstGeom prst="plus">
            <a:avLst>
              <a:gd name="adj" fmla="val 349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28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1.4 Perimeter and Area in the Coordinate Plane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609600" y="1371601"/>
            <a:ext cx="8128000" cy="1446486"/>
            <a:chOff x="457200" y="1371600"/>
            <a:chExt cx="6096000" cy="1446486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371600"/>
              <a:ext cx="3850004" cy="7489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267" dirty="0"/>
                <a:t>Perimeter (</a:t>
              </a:r>
              <a:r>
                <a:rPr lang="en-US" sz="4267" i="1" dirty="0"/>
                <a:t>P</a:t>
              </a:r>
              <a:r>
                <a:rPr lang="en-US" sz="4267" dirty="0"/>
                <a:t>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3000" y="2151300"/>
              <a:ext cx="5410200" cy="6667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733" dirty="0"/>
                <a:t>Distance around a figure</a:t>
              </a:r>
            </a:p>
          </p:txBody>
        </p:sp>
      </p:grpSp>
      <p:grpSp>
        <p:nvGrpSpPr>
          <p:cNvPr id="7" name="Group 5"/>
          <p:cNvGrpSpPr/>
          <p:nvPr/>
        </p:nvGrpSpPr>
        <p:grpSpPr>
          <a:xfrm>
            <a:off x="609600" y="4876802"/>
            <a:ext cx="9572101" cy="1440568"/>
            <a:chOff x="457200" y="1371600"/>
            <a:chExt cx="6109852" cy="1440569"/>
          </a:xfrm>
        </p:grpSpPr>
        <p:sp>
          <p:nvSpPr>
            <p:cNvPr id="8" name="TextBox 7"/>
            <p:cNvSpPr txBox="1"/>
            <p:nvPr/>
          </p:nvSpPr>
          <p:spPr>
            <a:xfrm>
              <a:off x="457200" y="1371600"/>
              <a:ext cx="3276600" cy="7489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267" dirty="0"/>
                <a:t>Area (</a:t>
              </a:r>
              <a:r>
                <a:rPr lang="en-US" sz="4267" i="1" dirty="0"/>
                <a:t>A</a:t>
              </a:r>
              <a:r>
                <a:rPr lang="en-US" sz="4267" dirty="0"/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56852" y="2145383"/>
              <a:ext cx="5410200" cy="6667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733" dirty="0"/>
                <a:t>Amount of surface covered by a figure</a:t>
              </a:r>
            </a:p>
          </p:txBody>
        </p:sp>
      </p:grpSp>
      <p:grpSp>
        <p:nvGrpSpPr>
          <p:cNvPr id="10" name="Group 5"/>
          <p:cNvGrpSpPr/>
          <p:nvPr/>
        </p:nvGrpSpPr>
        <p:grpSpPr>
          <a:xfrm>
            <a:off x="609600" y="3200401"/>
            <a:ext cx="8173376" cy="1445006"/>
            <a:chOff x="457199" y="1371600"/>
            <a:chExt cx="6130032" cy="1445006"/>
          </a:xfrm>
        </p:grpSpPr>
        <p:sp>
          <p:nvSpPr>
            <p:cNvPr id="11" name="TextBox 10"/>
            <p:cNvSpPr txBox="1"/>
            <p:nvPr/>
          </p:nvSpPr>
          <p:spPr>
            <a:xfrm>
              <a:off x="457199" y="1371600"/>
              <a:ext cx="3850004" cy="74898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267" dirty="0"/>
                <a:t>Circumference (</a:t>
              </a:r>
              <a:r>
                <a:rPr lang="en-US" sz="4267" i="1" dirty="0"/>
                <a:t>C</a:t>
              </a:r>
              <a:r>
                <a:rPr lang="en-US" sz="4267" dirty="0"/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77031" y="2149820"/>
              <a:ext cx="5410200" cy="6667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733" dirty="0"/>
                <a:t>Perimeter of a circle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1.4 Perimeter and Area in the Coordinate Plane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11200" y="1447802"/>
            <a:ext cx="5384800" cy="2554545"/>
            <a:chOff x="533400" y="1905000"/>
            <a:chExt cx="4038600" cy="2554544"/>
          </a:xfrm>
        </p:grpSpPr>
        <p:sp>
          <p:nvSpPr>
            <p:cNvPr id="4" name="TextBox 3"/>
            <p:cNvSpPr txBox="1"/>
            <p:nvPr/>
          </p:nvSpPr>
          <p:spPr>
            <a:xfrm>
              <a:off x="533400" y="1905000"/>
              <a:ext cx="4038600" cy="25545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u="sng" dirty="0"/>
                <a:t>Square</a:t>
              </a:r>
            </a:p>
            <a:p>
              <a:r>
                <a:rPr lang="en-US" sz="3200" dirty="0"/>
                <a:t>   Side </a:t>
              </a:r>
              <a:r>
                <a:rPr lang="en-US" sz="3200" i="1" dirty="0"/>
                <a:t>s</a:t>
              </a:r>
            </a:p>
            <a:p>
              <a:pPr>
                <a:buFont typeface="Arial" pitchFamily="34" charset="0"/>
                <a:buChar char="•"/>
              </a:pPr>
              <a:endParaRPr lang="en-US" sz="3200" dirty="0"/>
            </a:p>
            <a:p>
              <a:pPr>
                <a:buFont typeface="Arial" pitchFamily="34" charset="0"/>
                <a:buChar char="•"/>
              </a:pPr>
              <a:r>
                <a:rPr lang="en-US" sz="3200" dirty="0"/>
                <a:t>P = 4</a:t>
              </a:r>
              <a:r>
                <a:rPr lang="en-US" sz="3200" i="1" dirty="0"/>
                <a:t>s</a:t>
              </a:r>
              <a:endParaRPr lang="en-US" sz="3200" dirty="0"/>
            </a:p>
            <a:p>
              <a:pPr>
                <a:buFont typeface="Arial" pitchFamily="34" charset="0"/>
                <a:buChar char="•"/>
              </a:pPr>
              <a:r>
                <a:rPr lang="en-US" sz="3200" dirty="0"/>
                <a:t>A = </a:t>
              </a:r>
              <a:r>
                <a:rPr lang="en-US" sz="3200" i="1" dirty="0"/>
                <a:t>s</a:t>
              </a:r>
              <a:r>
                <a:rPr lang="en-US" sz="3200" baseline="30000" dirty="0"/>
                <a:t>2</a:t>
              </a:r>
              <a:endParaRPr lang="en-US" sz="32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2209799"/>
              <a:ext cx="1219200" cy="15747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90800" y="2667000"/>
              <a:ext cx="22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390900" y="2219325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390900" y="3771898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000500" y="28194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2790825" y="2819399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711200" y="4267202"/>
            <a:ext cx="5384800" cy="2554545"/>
            <a:chOff x="533400" y="4267200"/>
            <a:chExt cx="4038600" cy="2554544"/>
          </a:xfrm>
        </p:grpSpPr>
        <p:grpSp>
          <p:nvGrpSpPr>
            <p:cNvPr id="25" name="Group 24"/>
            <p:cNvGrpSpPr/>
            <p:nvPr/>
          </p:nvGrpSpPr>
          <p:grpSpPr>
            <a:xfrm>
              <a:off x="533400" y="4267200"/>
              <a:ext cx="4038600" cy="2554544"/>
              <a:chOff x="533400" y="4267200"/>
              <a:chExt cx="4038600" cy="255454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33400" y="4267200"/>
                <a:ext cx="4038600" cy="2554544"/>
                <a:chOff x="533400" y="1905000"/>
                <a:chExt cx="4038600" cy="2554544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533400" y="1905000"/>
                  <a:ext cx="4038600" cy="2554544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3200" u="sng" dirty="0"/>
                    <a:t>Rectangle</a:t>
                  </a:r>
                </a:p>
                <a:p>
                  <a:r>
                    <a:rPr lang="en-US" sz="3200" dirty="0"/>
                    <a:t>  Length </a:t>
                  </a:r>
                  <a:r>
                    <a:rPr lang="en-US" sz="3200" i="1" dirty="0"/>
                    <a:t>ℓ</a:t>
                  </a:r>
                  <a:endParaRPr lang="en-US" sz="3200" dirty="0"/>
                </a:p>
                <a:p>
                  <a:r>
                    <a:rPr lang="en-US" sz="3200" dirty="0"/>
                    <a:t>  Width </a:t>
                  </a:r>
                  <a:r>
                    <a:rPr lang="en-US" sz="3200" i="1" dirty="0"/>
                    <a:t>w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3200" dirty="0"/>
                    <a:t>P = 2</a:t>
                  </a:r>
                  <a:r>
                    <a:rPr lang="en-US" sz="3200" i="1" dirty="0"/>
                    <a:t>ℓ</a:t>
                  </a:r>
                  <a:r>
                    <a:rPr lang="en-US" sz="3200" dirty="0"/>
                    <a:t> + 2</a:t>
                  </a:r>
                  <a:r>
                    <a:rPr lang="en-US" sz="3200" i="1" dirty="0"/>
                    <a:t>w</a:t>
                  </a:r>
                </a:p>
                <a:p>
                  <a:pPr>
                    <a:buFont typeface="Arial" pitchFamily="34" charset="0"/>
                    <a:buChar char="•"/>
                  </a:pPr>
                  <a:r>
                    <a:rPr lang="en-US" sz="3200" dirty="0"/>
                    <a:t>A = </a:t>
                  </a:r>
                  <a:r>
                    <a:rPr lang="en-US" sz="3200" i="1" dirty="0" err="1"/>
                    <a:t>ℓw</a:t>
                  </a:r>
                  <a:endParaRPr lang="en-US" sz="3200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895600" y="2044483"/>
                  <a:ext cx="1219200" cy="1314270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562225" y="2536469"/>
                  <a:ext cx="228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i="1" dirty="0"/>
                    <a:t>ℓ</a:t>
                  </a: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3390900" y="2082582"/>
                  <a:ext cx="228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3390900" y="3314698"/>
                  <a:ext cx="228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0800000">
                  <a:off x="4000500" y="2819400"/>
                  <a:ext cx="228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10800000">
                  <a:off x="2790825" y="2819399"/>
                  <a:ext cx="228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/>
              <p:nvPr/>
            </p:nvCxnSpPr>
            <p:spPr>
              <a:xfrm rot="5400000">
                <a:off x="3467100" y="5689817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3467100" y="4457700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3352800" y="5689817"/>
              <a:ext cx="22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w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00800" y="1447802"/>
            <a:ext cx="5384800" cy="2554545"/>
            <a:chOff x="4800600" y="1447800"/>
            <a:chExt cx="4038600" cy="2554544"/>
          </a:xfrm>
        </p:grpSpPr>
        <p:sp>
          <p:nvSpPr>
            <p:cNvPr id="27" name="TextBox 26"/>
            <p:cNvSpPr txBox="1"/>
            <p:nvPr/>
          </p:nvSpPr>
          <p:spPr>
            <a:xfrm>
              <a:off x="4800600" y="1447800"/>
              <a:ext cx="4038600" cy="255454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u="sng" dirty="0"/>
                <a:t>Triangle</a:t>
              </a:r>
            </a:p>
            <a:p>
              <a:r>
                <a:rPr lang="en-US" sz="3200" dirty="0"/>
                <a:t>  sides a, b, c</a:t>
              </a:r>
            </a:p>
            <a:p>
              <a:r>
                <a:rPr lang="en-US" sz="3200" dirty="0"/>
                <a:t>  base b, height h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3200" dirty="0"/>
                <a:t>P = a + b + c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3200" dirty="0"/>
                <a:t>A = </a:t>
              </a:r>
              <a:r>
                <a:rPr lang="en-US" sz="3200" i="1" dirty="0"/>
                <a:t>½ </a:t>
              </a:r>
              <a:r>
                <a:rPr lang="en-US" sz="3200" i="1" dirty="0" err="1"/>
                <a:t>bh</a:t>
              </a:r>
              <a:endParaRPr lang="en-US" sz="3200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7391400" y="1828800"/>
              <a:ext cx="1447800" cy="1651575"/>
              <a:chOff x="7086600" y="2286000"/>
              <a:chExt cx="1447800" cy="1651575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7162800" y="2286000"/>
                <a:ext cx="1371600" cy="914400"/>
                <a:chOff x="7162800" y="2286000"/>
                <a:chExt cx="1371600" cy="91440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7162800" y="3200400"/>
                  <a:ext cx="1371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>
                  <a:off x="6896100" y="2552700"/>
                  <a:ext cx="914400" cy="381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7543800" y="2286000"/>
                  <a:ext cx="990600" cy="914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>
                  <a:off x="7086600" y="2743200"/>
                  <a:ext cx="914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7543800" y="3048000"/>
                  <a:ext cx="152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7620000" y="3124200"/>
                  <a:ext cx="152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7086600" y="2438400"/>
                <a:ext cx="30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620000" y="3352800"/>
                <a:ext cx="30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b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924800" y="2362200"/>
                <a:ext cx="30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c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467600" y="2590800"/>
                <a:ext cx="30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h</a:t>
                </a:r>
              </a:p>
            </p:txBody>
          </p:sp>
          <p:sp>
            <p:nvSpPr>
              <p:cNvPr id="54" name="Left Brace 53"/>
              <p:cNvSpPr/>
              <p:nvPr/>
            </p:nvSpPr>
            <p:spPr>
              <a:xfrm rot="16200000" flipV="1">
                <a:off x="7734300" y="2705100"/>
                <a:ext cx="228600" cy="1371600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6400800" y="4267202"/>
            <a:ext cx="5384800" cy="2554545"/>
            <a:chOff x="4800600" y="4267200"/>
            <a:chExt cx="4038600" cy="2554544"/>
          </a:xfrm>
        </p:grpSpPr>
        <p:sp>
          <p:nvSpPr>
            <p:cNvPr id="56" name="TextBox 55"/>
            <p:cNvSpPr txBox="1"/>
            <p:nvPr/>
          </p:nvSpPr>
          <p:spPr>
            <a:xfrm>
              <a:off x="4800600" y="4267200"/>
              <a:ext cx="4038600" cy="25545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u="sng" dirty="0"/>
                <a:t>Circle</a:t>
              </a:r>
            </a:p>
            <a:p>
              <a:r>
                <a:rPr lang="en-US" sz="3200" dirty="0"/>
                <a:t>  diameter d</a:t>
              </a:r>
            </a:p>
            <a:p>
              <a:r>
                <a:rPr lang="en-US" sz="3200" dirty="0"/>
                <a:t>  radius 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3200" dirty="0"/>
                <a:t>C = 2</a:t>
              </a:r>
              <a:r>
                <a:rPr lang="el-GR" sz="3200" dirty="0"/>
                <a:t>π</a:t>
              </a:r>
              <a:r>
                <a:rPr lang="en-US" sz="3200" dirty="0"/>
                <a:t>r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3200" dirty="0"/>
                <a:t>A = </a:t>
              </a:r>
              <a:r>
                <a:rPr lang="el-GR" sz="3200" dirty="0"/>
                <a:t>π</a:t>
              </a:r>
              <a:r>
                <a:rPr lang="en-US" sz="3200" dirty="0"/>
                <a:t>r</a:t>
              </a:r>
              <a:r>
                <a:rPr lang="en-US" sz="3200" baseline="30000" dirty="0"/>
                <a:t>2</a:t>
              </a:r>
              <a:endParaRPr lang="en-US" sz="3200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7086600" y="4406683"/>
              <a:ext cx="1447800" cy="1968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1" name="Straight Connector 60"/>
            <p:cNvCxnSpPr>
              <a:stCxn id="65" idx="6"/>
              <a:endCxn id="65" idx="2"/>
            </p:cNvCxnSpPr>
            <p:nvPr/>
          </p:nvCxnSpPr>
          <p:spPr>
            <a:xfrm flipH="1">
              <a:off x="7086600" y="5391040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620000" y="5329534"/>
              <a:ext cx="22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</a:p>
          </p:txBody>
        </p:sp>
        <p:cxnSp>
          <p:nvCxnSpPr>
            <p:cNvPr id="60" name="Straight Connector 59"/>
            <p:cNvCxnSpPr>
              <a:stCxn id="65" idx="7"/>
            </p:cNvCxnSpPr>
            <p:nvPr/>
          </p:nvCxnSpPr>
          <p:spPr>
            <a:xfrm flipH="1">
              <a:off x="7800973" y="4694995"/>
              <a:ext cx="521402" cy="677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848600" y="4648199"/>
              <a:ext cx="228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1.4 Perimeter and Area in the Coordinate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Describe how to find the height from </a:t>
                </a:r>
                <a:r>
                  <a:rPr lang="en-US" i="1" dirty="0"/>
                  <a:t>F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𝐸𝐺</m:t>
                        </m:r>
                      </m:e>
                    </m:bar>
                  </m:oMath>
                </a14:m>
                <a:r>
                  <a:rPr lang="en-US" dirty="0"/>
                  <a:t> in the triangle.</a:t>
                </a:r>
              </a:p>
              <a:p>
                <a:endParaRPr lang="en-US" dirty="0"/>
              </a:p>
              <a:p>
                <a:r>
                  <a:rPr lang="en-US" dirty="0"/>
                  <a:t>Find the perimeter and area</a:t>
                </a:r>
              </a:p>
              <a:p>
                <a:pPr>
                  <a:buNone/>
                </a:pPr>
                <a:r>
                  <a:rPr lang="en-US" dirty="0"/>
                  <a:t>    of the triangle.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1600" y="2133600"/>
            <a:ext cx="38862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D355-D58F-4649-8767-6707CE7C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1.4 Perimeter and Area in the Coordinate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5DA1F-7B6D-477A-85E0-261F81E8E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30924"/>
            <a:ext cx="5994400" cy="5627076"/>
          </a:xfrm>
        </p:spPr>
        <p:txBody>
          <a:bodyPr>
            <a:normAutofit/>
          </a:bodyPr>
          <a:lstStyle/>
          <a:p>
            <a:r>
              <a:rPr lang="en-US" dirty="0"/>
              <a:t>Find the area of ▱</a:t>
            </a:r>
            <a:r>
              <a:rPr lang="en-US" i="1" dirty="0"/>
              <a:t>ABCD </a:t>
            </a:r>
            <a:r>
              <a:rPr lang="en-US" dirty="0"/>
              <a:t>with vertices </a:t>
            </a:r>
            <a:r>
              <a:rPr lang="en-US" i="1" dirty="0"/>
              <a:t>A</a:t>
            </a:r>
            <a:r>
              <a:rPr lang="en-US" dirty="0"/>
              <a:t>(1, 3), </a:t>
            </a:r>
            <a:r>
              <a:rPr lang="en-US" i="1" dirty="0"/>
              <a:t>B</a:t>
            </a:r>
            <a:r>
              <a:rPr lang="en-US" dirty="0"/>
              <a:t>(3, −3), </a:t>
            </a:r>
            <a:r>
              <a:rPr lang="en-US" i="1" dirty="0"/>
              <a:t>C</a:t>
            </a:r>
            <a:r>
              <a:rPr lang="en-US" dirty="0"/>
              <a:t>(−2, −3), and </a:t>
            </a:r>
            <a:r>
              <a:rPr lang="en-US" i="1" dirty="0"/>
              <a:t>D</a:t>
            </a:r>
            <a:r>
              <a:rPr lang="en-US" dirty="0"/>
              <a:t>(−4, 3).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32 #2, 4, 6, 10, 12, 16, 18, 20, 24, 26, 36, 38, 39, 40, 42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BE5802-3804-4BB9-83BA-737F90904D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04" y="1146222"/>
            <a:ext cx="4613000" cy="4620689"/>
          </a:xfrm>
        </p:spPr>
      </p:pic>
    </p:spTree>
    <p:extLst>
      <p:ext uri="{BB962C8B-B14F-4D97-AF65-F5344CB8AC3E}">
        <p14:creationId xmlns:p14="http://schemas.microsoft.com/office/powerpoint/2010/main" val="3561536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F26C-808F-468B-ACE4-13254617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1.5 </a:t>
            </a:r>
            <a:r>
              <a:rPr lang="en-US" b="0" dirty="0"/>
              <a:t>Measuring and Constructing</a:t>
            </a:r>
            <a:br>
              <a:rPr lang="en-US" b="0" dirty="0"/>
            </a:br>
            <a:r>
              <a:rPr lang="en-US" b="0" dirty="0"/>
              <a:t>Angles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10DB9-7DD6-4F0E-B95A-5DBF29CF2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Objectives: By the end of the lesson,</a:t>
            </a:r>
          </a:p>
          <a:p>
            <a:r>
              <a:rPr lang="en-US" dirty="0"/>
              <a:t>• I can measure and classify angles. </a:t>
            </a:r>
          </a:p>
          <a:p>
            <a:r>
              <a:rPr lang="en-US" dirty="0"/>
              <a:t>• I can find angle measures.</a:t>
            </a:r>
          </a:p>
        </p:txBody>
      </p:sp>
    </p:spTree>
    <p:extLst>
      <p:ext uri="{BB962C8B-B14F-4D97-AF65-F5344CB8AC3E}">
        <p14:creationId xmlns:p14="http://schemas.microsoft.com/office/powerpoint/2010/main" val="3112694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1.5 Measuring and Constructing</a:t>
            </a:r>
            <a:br>
              <a:rPr lang="en-US" dirty="0"/>
            </a:br>
            <a:r>
              <a:rPr lang="en-US" dirty="0"/>
              <a:t>Angles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3475" y="3252632"/>
            <a:ext cx="3381248" cy="6366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3200" dirty="0"/>
              <a:t>Angle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633475" y="2201811"/>
            <a:ext cx="3381248" cy="1050819"/>
            <a:chOff x="1975106" y="2201811"/>
            <a:chExt cx="2535936" cy="1050818"/>
          </a:xfrm>
        </p:grpSpPr>
        <p:sp>
          <p:nvSpPr>
            <p:cNvPr id="13" name="TextBox 12"/>
            <p:cNvSpPr txBox="1"/>
            <p:nvPr/>
          </p:nvSpPr>
          <p:spPr>
            <a:xfrm>
              <a:off x="1975106" y="2201811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Shape</a:t>
              </a:r>
            </a:p>
          </p:txBody>
        </p:sp>
        <p:cxnSp>
          <p:nvCxnSpPr>
            <p:cNvPr id="14" name="Straight Connector 13"/>
            <p:cNvCxnSpPr>
              <a:stCxn id="13" idx="2"/>
              <a:endCxn id="12" idx="0"/>
            </p:cNvCxnSpPr>
            <p:nvPr/>
          </p:nvCxnSpPr>
          <p:spPr>
            <a:xfrm rot="5400000">
              <a:off x="3035990" y="3045544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503427" y="1676402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55107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 like?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63043" y="5459351"/>
            <a:ext cx="650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is it named?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219200" y="3889280"/>
            <a:ext cx="3104899" cy="1592320"/>
            <a:chOff x="914400" y="3889279"/>
            <a:chExt cx="2328674" cy="1592319"/>
          </a:xfrm>
        </p:grpSpPr>
        <p:sp>
          <p:nvSpPr>
            <p:cNvPr id="15" name="TextBox 14"/>
            <p:cNvSpPr txBox="1"/>
            <p:nvPr/>
          </p:nvSpPr>
          <p:spPr>
            <a:xfrm>
              <a:off x="914400" y="4844949"/>
              <a:ext cx="9144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i="1" dirty="0">
                  <a:sym typeface="Symbol"/>
                </a:rPr>
                <a:t>BAC</a:t>
              </a:r>
              <a:endParaRPr lang="en-US" sz="3200" i="1" dirty="0"/>
            </a:p>
          </p:txBody>
        </p:sp>
        <p:cxnSp>
          <p:nvCxnSpPr>
            <p:cNvPr id="22" name="Straight Connector 21"/>
            <p:cNvCxnSpPr>
              <a:stCxn id="12" idx="2"/>
              <a:endCxn id="15" idx="0"/>
            </p:cNvCxnSpPr>
            <p:nvPr/>
          </p:nvCxnSpPr>
          <p:spPr>
            <a:xfrm rot="5400000">
              <a:off x="1829502" y="3431377"/>
              <a:ext cx="955670" cy="18714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641600" y="3889281"/>
            <a:ext cx="1682499" cy="1592319"/>
            <a:chOff x="1981200" y="3889280"/>
            <a:chExt cx="1261874" cy="1592318"/>
          </a:xfrm>
        </p:grpSpPr>
        <p:sp>
          <p:nvSpPr>
            <p:cNvPr id="16" name="TextBox 15"/>
            <p:cNvSpPr txBox="1"/>
            <p:nvPr/>
          </p:nvSpPr>
          <p:spPr>
            <a:xfrm>
              <a:off x="1981200" y="4844949"/>
              <a:ext cx="990598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i="1" dirty="0">
                  <a:sym typeface="Symbol"/>
                </a:rPr>
                <a:t>CAB</a:t>
              </a:r>
              <a:endParaRPr lang="en-US" sz="3200" i="1" dirty="0"/>
            </a:p>
            <a:p>
              <a:endParaRPr lang="en-US" sz="3200" dirty="0"/>
            </a:p>
          </p:txBody>
        </p:sp>
        <p:cxnSp>
          <p:nvCxnSpPr>
            <p:cNvPr id="23" name="Straight Connector 22"/>
            <p:cNvCxnSpPr>
              <a:stCxn id="12" idx="2"/>
              <a:endCxn id="16" idx="0"/>
            </p:cNvCxnSpPr>
            <p:nvPr/>
          </p:nvCxnSpPr>
          <p:spPr>
            <a:xfrm rot="5400000">
              <a:off x="2381952" y="3983827"/>
              <a:ext cx="955670" cy="7665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6014723" y="2209800"/>
            <a:ext cx="4234685" cy="1361155"/>
            <a:chOff x="4511042" y="2209800"/>
            <a:chExt cx="3176014" cy="1361155"/>
          </a:xfrm>
        </p:grpSpPr>
        <p:sp>
          <p:nvSpPr>
            <p:cNvPr id="18" name="TextBox 17"/>
            <p:cNvSpPr txBox="1"/>
            <p:nvPr/>
          </p:nvSpPr>
          <p:spPr>
            <a:xfrm>
              <a:off x="5638800" y="22098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7500" lnSpcReduction="20000"/>
            </a:bodyPr>
            <a:lstStyle/>
            <a:p>
              <a:r>
                <a:rPr lang="en-US" sz="3200" dirty="0"/>
                <a:t>Two rays with common endpoint (</a:t>
              </a:r>
              <a:r>
                <a:rPr lang="en-US" sz="3200" b="1" dirty="0"/>
                <a:t>vertex</a:t>
              </a:r>
              <a:r>
                <a:rPr lang="en-US" sz="3200" dirty="0"/>
                <a:t>)</a:t>
              </a:r>
            </a:p>
          </p:txBody>
        </p:sp>
        <p:cxnSp>
          <p:nvCxnSpPr>
            <p:cNvPr id="24" name="Straight Connector 23"/>
            <p:cNvCxnSpPr>
              <a:stCxn id="12" idx="3"/>
              <a:endCxn id="18" idx="1"/>
            </p:cNvCxnSpPr>
            <p:nvPr/>
          </p:nvCxnSpPr>
          <p:spPr>
            <a:xfrm flipV="1">
              <a:off x="4511042" y="2743200"/>
              <a:ext cx="1127758" cy="8277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014723" y="3428997"/>
            <a:ext cx="4234685" cy="911319"/>
            <a:chOff x="4511042" y="3428999"/>
            <a:chExt cx="3176014" cy="911318"/>
          </a:xfrm>
        </p:grpSpPr>
        <p:sp>
          <p:nvSpPr>
            <p:cNvPr id="17" name="TextBox 16"/>
            <p:cNvSpPr txBox="1"/>
            <p:nvPr/>
          </p:nvSpPr>
          <p:spPr>
            <a:xfrm>
              <a:off x="5638800" y="3428999"/>
              <a:ext cx="2048256" cy="91131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92500" lnSpcReduction="20000"/>
            </a:bodyPr>
            <a:lstStyle/>
            <a:p>
              <a:r>
                <a:rPr lang="en-US" sz="3200" dirty="0"/>
                <a:t>Formed when two lines cross</a:t>
              </a:r>
            </a:p>
          </p:txBody>
        </p:sp>
        <p:cxnSp>
          <p:nvCxnSpPr>
            <p:cNvPr id="25" name="Straight Connector 24"/>
            <p:cNvCxnSpPr>
              <a:cxnSpLocks/>
              <a:stCxn id="12" idx="3"/>
              <a:endCxn id="17" idx="1"/>
            </p:cNvCxnSpPr>
            <p:nvPr/>
          </p:nvCxnSpPr>
          <p:spPr>
            <a:xfrm>
              <a:off x="4511042" y="3570957"/>
              <a:ext cx="1127758" cy="3137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210303" y="3889279"/>
            <a:ext cx="1101344" cy="1597123"/>
            <a:chOff x="3157727" y="3889277"/>
            <a:chExt cx="826008" cy="1597123"/>
          </a:xfrm>
        </p:grpSpPr>
        <p:sp>
          <p:nvSpPr>
            <p:cNvPr id="27" name="TextBox 26"/>
            <p:cNvSpPr txBox="1"/>
            <p:nvPr/>
          </p:nvSpPr>
          <p:spPr>
            <a:xfrm>
              <a:off x="3157727" y="4849751"/>
              <a:ext cx="826008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i="1" dirty="0">
                  <a:sym typeface="Symbol"/>
                </a:rPr>
                <a:t>A</a:t>
              </a:r>
              <a:endParaRPr lang="en-US" sz="3200" i="1" dirty="0"/>
            </a:p>
          </p:txBody>
        </p:sp>
        <p:cxnSp>
          <p:nvCxnSpPr>
            <p:cNvPr id="28" name="Straight Connector 27"/>
            <p:cNvCxnSpPr>
              <a:stCxn id="12" idx="2"/>
              <a:endCxn id="27" idx="0"/>
            </p:cNvCxnSpPr>
            <p:nvPr/>
          </p:nvCxnSpPr>
          <p:spPr>
            <a:xfrm rot="16200000" flipH="1">
              <a:off x="2926665" y="4205684"/>
              <a:ext cx="960473" cy="3276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5486400" y="4953000"/>
            <a:ext cx="4673600" cy="1752600"/>
            <a:chOff x="4114800" y="4953000"/>
            <a:chExt cx="3505200" cy="1752600"/>
          </a:xfrm>
        </p:grpSpPr>
        <p:sp>
          <p:nvSpPr>
            <p:cNvPr id="55" name="Rectangle 54"/>
            <p:cNvSpPr/>
            <p:nvPr/>
          </p:nvSpPr>
          <p:spPr>
            <a:xfrm>
              <a:off x="4114800" y="4953000"/>
              <a:ext cx="3505200" cy="1752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191000" y="4953000"/>
              <a:ext cx="2743200" cy="1417166"/>
              <a:chOff x="4572000" y="4953000"/>
              <a:chExt cx="2743200" cy="1417166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V="1">
                <a:off x="4876800" y="5181600"/>
                <a:ext cx="243840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4876800" y="5943600"/>
                <a:ext cx="2362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4572000" y="5715000"/>
                <a:ext cx="304800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i="1" dirty="0"/>
                  <a:t>A</a:t>
                </a:r>
                <a:endParaRPr lang="en-US" sz="2400" i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29400" y="4953000"/>
                <a:ext cx="304800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i="1" dirty="0"/>
                  <a:t>B</a:t>
                </a:r>
                <a:endParaRPr lang="en-US" sz="2400" i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477000" y="5867400"/>
                <a:ext cx="304800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i="1" dirty="0"/>
                  <a:t>C</a:t>
                </a:r>
                <a:endParaRPr lang="en-US" sz="2400" i="1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705600" y="5905500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838950" y="5286375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88000" y="5915053"/>
            <a:ext cx="1524000" cy="836110"/>
            <a:chOff x="4191000" y="5915056"/>
            <a:chExt cx="1143000" cy="836110"/>
          </a:xfrm>
        </p:grpSpPr>
        <p:sp>
          <p:nvSpPr>
            <p:cNvPr id="47" name="TextBox 46"/>
            <p:cNvSpPr txBox="1"/>
            <p:nvPr/>
          </p:nvSpPr>
          <p:spPr>
            <a:xfrm>
              <a:off x="4191000" y="6248400"/>
              <a:ext cx="1143000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>
                  <a:solidFill>
                    <a:schemeClr val="tx2"/>
                  </a:solidFill>
                </a:rPr>
                <a:t>vertex</a:t>
              </a:r>
            </a:p>
          </p:txBody>
        </p:sp>
        <p:cxnSp>
          <p:nvCxnSpPr>
            <p:cNvPr id="49" name="Straight Arrow Connector 48"/>
            <p:cNvCxnSpPr>
              <a:stCxn id="47" idx="0"/>
            </p:cNvCxnSpPr>
            <p:nvPr/>
          </p:nvCxnSpPr>
          <p:spPr>
            <a:xfrm flipH="1" flipV="1">
              <a:off x="4495803" y="5915056"/>
              <a:ext cx="266697" cy="3333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7823200" y="5410201"/>
            <a:ext cx="2540000" cy="502766"/>
            <a:chOff x="5867400" y="5410200"/>
            <a:chExt cx="1905000" cy="502766"/>
          </a:xfrm>
        </p:grpSpPr>
        <p:sp>
          <p:nvSpPr>
            <p:cNvPr id="50" name="TextBox 49"/>
            <p:cNvSpPr txBox="1"/>
            <p:nvPr/>
          </p:nvSpPr>
          <p:spPr>
            <a:xfrm>
              <a:off x="6781800" y="5410200"/>
              <a:ext cx="990600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>
                  <a:solidFill>
                    <a:schemeClr val="tx2"/>
                  </a:solidFill>
                </a:rPr>
                <a:t>sides</a:t>
              </a:r>
            </a:p>
          </p:txBody>
        </p:sp>
        <p:cxnSp>
          <p:nvCxnSpPr>
            <p:cNvPr id="52" name="Straight Arrow Connector 51"/>
            <p:cNvCxnSpPr>
              <a:stCxn id="50" idx="1"/>
            </p:cNvCxnSpPr>
            <p:nvPr/>
          </p:nvCxnSpPr>
          <p:spPr>
            <a:xfrm flipH="1" flipV="1">
              <a:off x="6096000" y="5486405"/>
              <a:ext cx="685800" cy="1751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50" idx="1"/>
            </p:cNvCxnSpPr>
            <p:nvPr/>
          </p:nvCxnSpPr>
          <p:spPr>
            <a:xfrm flipH="1">
              <a:off x="5867400" y="5661583"/>
              <a:ext cx="914400" cy="2058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1.5 Measuring and Constructing</a:t>
            </a:r>
            <a:br>
              <a:rPr lang="en-US" dirty="0"/>
            </a:br>
            <a:r>
              <a:rPr lang="en-US" dirty="0"/>
              <a:t>Angles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6400" y="1281450"/>
            <a:ext cx="10769600" cy="1082397"/>
            <a:chOff x="1447800" y="4405649"/>
            <a:chExt cx="8077200" cy="1082397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4405649"/>
              <a:ext cx="4495800" cy="6667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733" dirty="0"/>
                <a:t>Protractor Postulate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43600" y="4410828"/>
              <a:ext cx="3581400" cy="10772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/>
                <a:t>A protractor can be used to measure angles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20673" y="4167032"/>
            <a:ext cx="3381248" cy="6366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3200" dirty="0"/>
              <a:t>Measure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20673" y="3116211"/>
            <a:ext cx="3381248" cy="1050819"/>
            <a:chOff x="1365505" y="3116211"/>
            <a:chExt cx="2535936" cy="1050818"/>
          </a:xfrm>
        </p:grpSpPr>
        <p:sp>
          <p:nvSpPr>
            <p:cNvPr id="12" name="TextBox 11"/>
            <p:cNvSpPr txBox="1"/>
            <p:nvPr/>
          </p:nvSpPr>
          <p:spPr>
            <a:xfrm>
              <a:off x="1365505" y="3116211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 fontScale="85000" lnSpcReduction="10000"/>
            </a:bodyPr>
            <a:lstStyle/>
            <a:p>
              <a:r>
                <a:rPr lang="en-US" sz="3200" dirty="0"/>
                <a:t>Angle measurement</a:t>
              </a:r>
            </a:p>
          </p:txBody>
        </p:sp>
        <p:cxnSp>
          <p:nvCxnSpPr>
            <p:cNvPr id="13" name="Straight Connector 12"/>
            <p:cNvCxnSpPr>
              <a:stCxn id="12" idx="2"/>
              <a:endCxn id="11" idx="0"/>
            </p:cNvCxnSpPr>
            <p:nvPr/>
          </p:nvCxnSpPr>
          <p:spPr>
            <a:xfrm rot="5400000">
              <a:off x="2426388" y="3959944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690625" y="2590802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2305" y="25908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 like?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0241" y="6375401"/>
            <a:ext cx="650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is it named?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201921" y="3116212"/>
            <a:ext cx="5974077" cy="1608189"/>
            <a:chOff x="3901441" y="3116211"/>
            <a:chExt cx="4480558" cy="1608190"/>
          </a:xfrm>
        </p:grpSpPr>
        <p:sp>
          <p:nvSpPr>
            <p:cNvPr id="14" name="TextBox 13"/>
            <p:cNvSpPr txBox="1"/>
            <p:nvPr/>
          </p:nvSpPr>
          <p:spPr>
            <a:xfrm>
              <a:off x="5071872" y="3116211"/>
              <a:ext cx="3310127" cy="160819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Difference coordinates of each ray on a protractor</a:t>
              </a:r>
            </a:p>
          </p:txBody>
        </p:sp>
        <p:cxnSp>
          <p:nvCxnSpPr>
            <p:cNvPr id="18" name="Straight Connector 17"/>
            <p:cNvCxnSpPr>
              <a:cxnSpLocks/>
              <a:stCxn id="11" idx="3"/>
              <a:endCxn id="14" idx="1"/>
            </p:cNvCxnSpPr>
            <p:nvPr/>
          </p:nvCxnSpPr>
          <p:spPr>
            <a:xfrm flipV="1">
              <a:off x="3901441" y="3920307"/>
              <a:ext cx="1170431" cy="5650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201921" y="4485357"/>
            <a:ext cx="5967982" cy="1305847"/>
            <a:chOff x="3901438" y="4485355"/>
            <a:chExt cx="4475986" cy="1305846"/>
          </a:xfrm>
        </p:grpSpPr>
        <p:sp>
          <p:nvSpPr>
            <p:cNvPr id="9" name="TextBox 8"/>
            <p:cNvSpPr txBox="1"/>
            <p:nvPr/>
          </p:nvSpPr>
          <p:spPr>
            <a:xfrm>
              <a:off x="5067299" y="4876801"/>
              <a:ext cx="3310125" cy="914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 err="1"/>
                <a:t>m</a:t>
              </a:r>
              <a:r>
                <a:rPr lang="en-US" sz="3200" dirty="0" err="1">
                  <a:sym typeface="Symbol"/>
                </a:rPr>
                <a:t></a:t>
              </a:r>
              <a:r>
                <a:rPr lang="en-US" sz="3200" i="1" dirty="0" err="1">
                  <a:sym typeface="Symbol"/>
                </a:rPr>
                <a:t>A</a:t>
              </a:r>
              <a:r>
                <a:rPr lang="en-US" sz="3200" dirty="0"/>
                <a:t> = |</a:t>
              </a:r>
              <a:r>
                <a:rPr lang="en-US" sz="3200" i="1" dirty="0"/>
                <a:t>x</a:t>
              </a:r>
              <a:r>
                <a:rPr lang="en-US" sz="3200" baseline="-25000" dirty="0"/>
                <a:t>2</a:t>
              </a:r>
              <a:r>
                <a:rPr lang="en-US" sz="3200" dirty="0"/>
                <a:t>–</a:t>
              </a:r>
              <a:r>
                <a:rPr lang="en-US" sz="3200" i="1" dirty="0"/>
                <a:t>x</a:t>
              </a:r>
              <a:r>
                <a:rPr lang="en-US" sz="3200" baseline="-25000" dirty="0"/>
                <a:t>1</a:t>
              </a:r>
              <a:r>
                <a:rPr lang="en-US" sz="3200" dirty="0"/>
                <a:t>|</a:t>
              </a:r>
            </a:p>
          </p:txBody>
        </p:sp>
        <p:cxnSp>
          <p:nvCxnSpPr>
            <p:cNvPr id="10" name="Straight Connector 9"/>
            <p:cNvCxnSpPr>
              <a:cxnSpLocks/>
              <a:stCxn id="11" idx="3"/>
              <a:endCxn id="9" idx="1"/>
            </p:cNvCxnSpPr>
            <p:nvPr/>
          </p:nvCxnSpPr>
          <p:spPr>
            <a:xfrm>
              <a:off x="3901438" y="4485355"/>
              <a:ext cx="1165861" cy="8486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40000" y="4803680"/>
            <a:ext cx="1930400" cy="1547971"/>
            <a:chOff x="1905000" y="4803679"/>
            <a:chExt cx="1447800" cy="1547970"/>
          </a:xfrm>
        </p:grpSpPr>
        <p:sp>
          <p:nvSpPr>
            <p:cNvPr id="19" name="TextBox 18"/>
            <p:cNvSpPr txBox="1"/>
            <p:nvPr/>
          </p:nvSpPr>
          <p:spPr>
            <a:xfrm>
              <a:off x="1905000" y="5715000"/>
              <a:ext cx="14478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 err="1">
                  <a:sym typeface="Symbol"/>
                </a:rPr>
                <a:t>m</a:t>
              </a:r>
              <a:r>
                <a:rPr lang="en-US" sz="3200" i="1" dirty="0" err="1">
                  <a:sym typeface="Symbol"/>
                </a:rPr>
                <a:t>BAC</a:t>
              </a:r>
              <a:endParaRPr lang="en-US" sz="3200" i="1" dirty="0"/>
            </a:p>
          </p:txBody>
        </p:sp>
        <p:cxnSp>
          <p:nvCxnSpPr>
            <p:cNvPr id="20" name="Straight Connector 19"/>
            <p:cNvCxnSpPr>
              <a:stCxn id="11" idx="2"/>
              <a:endCxn id="19" idx="0"/>
            </p:cNvCxnSpPr>
            <p:nvPr/>
          </p:nvCxnSpPr>
          <p:spPr>
            <a:xfrm rot="5400000">
              <a:off x="2175527" y="5257053"/>
              <a:ext cx="911321" cy="45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711200" y="4803680"/>
            <a:ext cx="2800099" cy="1547971"/>
            <a:chOff x="533400" y="4803679"/>
            <a:chExt cx="2100074" cy="1547971"/>
          </a:xfrm>
        </p:grpSpPr>
        <p:sp>
          <p:nvSpPr>
            <p:cNvPr id="21" name="TextBox 20"/>
            <p:cNvSpPr txBox="1"/>
            <p:nvPr/>
          </p:nvSpPr>
          <p:spPr>
            <a:xfrm>
              <a:off x="533400" y="5715001"/>
              <a:ext cx="9144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 err="1">
                  <a:sym typeface="Symbol"/>
                </a:rPr>
                <a:t>m</a:t>
              </a:r>
              <a:r>
                <a:rPr lang="en-US" sz="3200" i="1" dirty="0" err="1">
                  <a:sym typeface="Symbol"/>
                </a:rPr>
                <a:t>A</a:t>
              </a:r>
              <a:endParaRPr lang="en-US" sz="3200" i="1" dirty="0"/>
            </a:p>
          </p:txBody>
        </p:sp>
        <p:cxnSp>
          <p:nvCxnSpPr>
            <p:cNvPr id="22" name="Straight Connector 21"/>
            <p:cNvCxnSpPr>
              <a:endCxn id="21" idx="0"/>
            </p:cNvCxnSpPr>
            <p:nvPr/>
          </p:nvCxnSpPr>
          <p:spPr>
            <a:xfrm rot="10800000" flipV="1">
              <a:off x="990600" y="4803679"/>
              <a:ext cx="1642874" cy="9113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1.5 Measuring and Constructing</a:t>
            </a:r>
            <a:br>
              <a:rPr lang="en-US" dirty="0"/>
            </a:br>
            <a:r>
              <a:rPr lang="en-US" dirty="0"/>
              <a:t>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Classifying Angles</a:t>
            </a:r>
          </a:p>
          <a:p>
            <a:pPr lvl="1"/>
            <a:r>
              <a:rPr lang="en-US" dirty="0"/>
              <a:t>Acute</a:t>
            </a:r>
          </a:p>
          <a:p>
            <a:pPr lvl="2"/>
            <a:r>
              <a:rPr lang="en-US" dirty="0"/>
              <a:t>Less than 90°</a:t>
            </a:r>
          </a:p>
          <a:p>
            <a:pPr lvl="1"/>
            <a:r>
              <a:rPr lang="en-US" dirty="0"/>
              <a:t>Right</a:t>
            </a:r>
          </a:p>
          <a:p>
            <a:pPr lvl="2"/>
            <a:r>
              <a:rPr lang="en-US" dirty="0"/>
              <a:t>90°</a:t>
            </a:r>
          </a:p>
          <a:p>
            <a:pPr lvl="1"/>
            <a:r>
              <a:rPr lang="en-US" dirty="0"/>
              <a:t>Obtuse</a:t>
            </a:r>
          </a:p>
          <a:p>
            <a:pPr lvl="2"/>
            <a:r>
              <a:rPr lang="en-US" dirty="0"/>
              <a:t>More than 90°</a:t>
            </a:r>
          </a:p>
          <a:p>
            <a:pPr lvl="1"/>
            <a:r>
              <a:rPr lang="en-US" dirty="0"/>
              <a:t>Straight</a:t>
            </a:r>
          </a:p>
          <a:p>
            <a:pPr lvl="2"/>
            <a:r>
              <a:rPr lang="en-US" dirty="0"/>
              <a:t>180°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604000" y="2057401"/>
            <a:ext cx="1828800" cy="839788"/>
            <a:chOff x="4953000" y="2057400"/>
            <a:chExt cx="1371600" cy="83978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4953000" y="2057400"/>
              <a:ext cx="11430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953000" y="2895600"/>
              <a:ext cx="1371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688541" y="3201195"/>
            <a:ext cx="1423459" cy="762795"/>
            <a:chOff x="4266406" y="3201194"/>
            <a:chExt cx="1067594" cy="762794"/>
          </a:xfrm>
        </p:grpSpPr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3886200" y="35814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267200" y="3962400"/>
              <a:ext cx="1066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267200" y="37338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305300" y="3848100"/>
              <a:ext cx="228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096000" y="4343401"/>
            <a:ext cx="3048000" cy="534988"/>
            <a:chOff x="4572000" y="4343400"/>
            <a:chExt cx="2286000" cy="534988"/>
          </a:xfrm>
        </p:grpSpPr>
        <p:cxnSp>
          <p:nvCxnSpPr>
            <p:cNvPr id="19" name="Straight Arrow Connector 18"/>
            <p:cNvCxnSpPr/>
            <p:nvPr/>
          </p:nvCxnSpPr>
          <p:spPr>
            <a:xfrm rot="10800000">
              <a:off x="4572000" y="4343400"/>
              <a:ext cx="1143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715000" y="4876800"/>
              <a:ext cx="1143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>
            <a:off x="5384800" y="5867401"/>
            <a:ext cx="314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Left Arrow Callout 3"/>
          <p:cNvSpPr/>
          <p:nvPr/>
        </p:nvSpPr>
        <p:spPr>
          <a:xfrm>
            <a:off x="8432800" y="1752600"/>
            <a:ext cx="3759200" cy="1524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9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dirty="0"/>
              <a:t>It’s such </a:t>
            </a:r>
            <a:r>
              <a:rPr lang="en-US" sz="4267" u="sng" dirty="0"/>
              <a:t>a cute </a:t>
            </a:r>
            <a:r>
              <a:rPr lang="en-US" sz="4267" dirty="0"/>
              <a:t>angle!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tra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012188" y="508000"/>
            <a:ext cx="5689600" cy="86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1.5 Measuring and Constructing</a:t>
            </a:r>
            <a:br>
              <a:rPr lang="en-US" dirty="0"/>
            </a:br>
            <a:r>
              <a:rPr lang="en-US" dirty="0"/>
              <a:t>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measure of each angle and classify.</a:t>
            </a:r>
          </a:p>
          <a:p>
            <a:pPr lvl="1"/>
            <a:r>
              <a:rPr lang="en-US" dirty="0">
                <a:sym typeface="Symbol"/>
              </a:rPr>
              <a:t></a:t>
            </a:r>
            <a:r>
              <a:rPr lang="en-US" i="1" dirty="0">
                <a:sym typeface="Symbol"/>
              </a:rPr>
              <a:t>DEC</a:t>
            </a:r>
          </a:p>
          <a:p>
            <a:pPr lvl="1"/>
            <a:endParaRPr lang="en-US" dirty="0">
              <a:sym typeface="Symbol"/>
            </a:endParaRPr>
          </a:p>
          <a:p>
            <a:pPr lvl="1"/>
            <a:r>
              <a:rPr lang="en-US" dirty="0">
                <a:sym typeface="Symbol"/>
              </a:rPr>
              <a:t></a:t>
            </a:r>
            <a:r>
              <a:rPr lang="en-US" i="1" dirty="0">
                <a:sym typeface="Symbol"/>
              </a:rPr>
              <a:t>DEA</a:t>
            </a:r>
          </a:p>
          <a:p>
            <a:pPr lvl="1"/>
            <a:endParaRPr lang="en-US" dirty="0">
              <a:sym typeface="Symbol"/>
            </a:endParaRPr>
          </a:p>
          <a:p>
            <a:pPr lvl="1"/>
            <a:r>
              <a:rPr lang="en-US" dirty="0">
                <a:sym typeface="Symbol"/>
              </a:rPr>
              <a:t></a:t>
            </a:r>
            <a:r>
              <a:rPr lang="en-US" i="1" dirty="0">
                <a:sym typeface="Symbol"/>
              </a:rPr>
              <a:t>CEB</a:t>
            </a:r>
          </a:p>
          <a:p>
            <a:pPr lvl="1"/>
            <a:endParaRPr lang="en-US" dirty="0">
              <a:sym typeface="Symbol"/>
            </a:endParaRPr>
          </a:p>
          <a:p>
            <a:pPr lvl="1"/>
            <a:r>
              <a:rPr lang="en-US" dirty="0">
                <a:sym typeface="Symbol"/>
              </a:rPr>
              <a:t></a:t>
            </a:r>
            <a:r>
              <a:rPr lang="en-US" i="1" dirty="0">
                <a:sym typeface="Symbol"/>
              </a:rPr>
              <a:t>DEB</a:t>
            </a:r>
            <a:endParaRPr lang="en-US" i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3556000" y="1545950"/>
            <a:ext cx="8636000" cy="5160665"/>
            <a:chOff x="2667000" y="1092200"/>
            <a:chExt cx="6477000" cy="5160664"/>
          </a:xfrm>
        </p:grpSpPr>
        <p:grpSp>
          <p:nvGrpSpPr>
            <p:cNvPr id="13" name="Group 12"/>
            <p:cNvGrpSpPr/>
            <p:nvPr/>
          </p:nvGrpSpPr>
          <p:grpSpPr>
            <a:xfrm>
              <a:off x="2667000" y="1092200"/>
              <a:ext cx="6477000" cy="4700588"/>
              <a:chOff x="2667000" y="1092200"/>
              <a:chExt cx="6477000" cy="4700588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10800000">
                <a:off x="2667000" y="5791200"/>
                <a:ext cx="3276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4419600" y="1451251"/>
                <a:ext cx="1524000" cy="433994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5942806" y="1092200"/>
                <a:ext cx="1588" cy="469979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5943600" y="5791200"/>
                <a:ext cx="3200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2971800" y="5714999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27403" y="1654451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31172" y="2943877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38800" y="5791199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86800" y="5791199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1.1 Points, Lines, and Planes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472" y="3252632"/>
            <a:ext cx="3381248" cy="6366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3200" dirty="0"/>
              <a:t>Point         </a:t>
            </a:r>
            <a:r>
              <a:rPr lang="en-US" sz="3200" i="1" dirty="0"/>
              <a:t>A</a:t>
            </a:r>
            <a:r>
              <a:rPr lang="en-US" sz="3200" dirty="0"/>
              <a:t> •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633472" y="2201811"/>
            <a:ext cx="3381248" cy="1050819"/>
            <a:chOff x="1975104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4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Undefined Term</a:t>
              </a:r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7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03424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5104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 like?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3040" y="5459351"/>
            <a:ext cx="650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is it named?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12804" y="3889278"/>
            <a:ext cx="3511297" cy="1592321"/>
            <a:chOff x="609600" y="3889277"/>
            <a:chExt cx="2633473" cy="1592321"/>
          </a:xfrm>
        </p:grpSpPr>
        <p:sp>
          <p:nvSpPr>
            <p:cNvPr id="11" name="TextBox 10"/>
            <p:cNvSpPr txBox="1"/>
            <p:nvPr/>
          </p:nvSpPr>
          <p:spPr>
            <a:xfrm>
              <a:off x="609600" y="4844949"/>
              <a:ext cx="1755648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Point </a:t>
              </a:r>
              <a:r>
                <a:rPr lang="en-US" sz="3200" i="1" dirty="0"/>
                <a:t>A</a:t>
              </a:r>
            </a:p>
          </p:txBody>
        </p:sp>
        <p:cxnSp>
          <p:nvCxnSpPr>
            <p:cNvPr id="21" name="Straight Connector 20"/>
            <p:cNvCxnSpPr>
              <a:stCxn id="6" idx="2"/>
              <a:endCxn id="11" idx="0"/>
            </p:cNvCxnSpPr>
            <p:nvPr/>
          </p:nvCxnSpPr>
          <p:spPr>
            <a:xfrm rot="5400000">
              <a:off x="1887413" y="3489289"/>
              <a:ext cx="955671" cy="175564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673856" y="3889278"/>
            <a:ext cx="2340864" cy="1592321"/>
            <a:chOff x="2755392" y="3889277"/>
            <a:chExt cx="1755648" cy="1592321"/>
          </a:xfrm>
        </p:grpSpPr>
        <p:sp>
          <p:nvSpPr>
            <p:cNvPr id="12" name="TextBox 11"/>
            <p:cNvSpPr txBox="1"/>
            <p:nvPr/>
          </p:nvSpPr>
          <p:spPr>
            <a:xfrm>
              <a:off x="2755392" y="4844949"/>
              <a:ext cx="1755648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i="1" dirty="0"/>
                <a:t>A</a:t>
              </a:r>
            </a:p>
          </p:txBody>
        </p:sp>
        <p:cxnSp>
          <p:nvCxnSpPr>
            <p:cNvPr id="23" name="Straight Connector 22"/>
            <p:cNvCxnSpPr>
              <a:stCxn id="6" idx="2"/>
              <a:endCxn id="12" idx="0"/>
            </p:cNvCxnSpPr>
            <p:nvPr/>
          </p:nvCxnSpPr>
          <p:spPr>
            <a:xfrm rot="16200000" flipH="1">
              <a:off x="2960309" y="4172041"/>
              <a:ext cx="955671" cy="3901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014720" y="2201811"/>
            <a:ext cx="4291584" cy="1369144"/>
            <a:chOff x="4511040" y="2201810"/>
            <a:chExt cx="3218688" cy="1369144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0"/>
              <a:ext cx="2048256" cy="6366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Dot</a:t>
              </a:r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0" y="2520135"/>
              <a:ext cx="1170432" cy="10508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014720" y="3042465"/>
            <a:ext cx="4291584" cy="1471147"/>
            <a:chOff x="4511040" y="3042465"/>
            <a:chExt cx="3218688" cy="1471147"/>
          </a:xfrm>
        </p:grpSpPr>
        <p:sp>
          <p:nvSpPr>
            <p:cNvPr id="15" name="TextBox 14"/>
            <p:cNvSpPr txBox="1"/>
            <p:nvPr/>
          </p:nvSpPr>
          <p:spPr>
            <a:xfrm>
              <a:off x="5681472" y="3042465"/>
              <a:ext cx="2048256" cy="147114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No Dimension</a:t>
              </a:r>
            </a:p>
          </p:txBody>
        </p:sp>
        <p:cxnSp>
          <p:nvCxnSpPr>
            <p:cNvPr id="29" name="Straight Connector 28"/>
            <p:cNvCxnSpPr>
              <a:stCxn id="6" idx="3"/>
              <a:endCxn id="15" idx="1"/>
            </p:cNvCxnSpPr>
            <p:nvPr/>
          </p:nvCxnSpPr>
          <p:spPr>
            <a:xfrm>
              <a:off x="4511040" y="3570954"/>
              <a:ext cx="1170432" cy="20708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1.5 Measuring and Constructing</a:t>
            </a:r>
            <a:br>
              <a:rPr lang="en-US" dirty="0"/>
            </a:br>
            <a:r>
              <a:rPr lang="en-US" dirty="0"/>
              <a:t>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733" dirty="0"/>
              <a:t>Name all the angles in the diagram. </a:t>
            </a:r>
          </a:p>
          <a:p>
            <a:endParaRPr lang="en-US" sz="3733" dirty="0"/>
          </a:p>
          <a:p>
            <a:r>
              <a:rPr lang="en-US" sz="3733" dirty="0"/>
              <a:t>Which angle is a right angle?</a:t>
            </a:r>
          </a:p>
          <a:p>
            <a:endParaRPr lang="en-US" dirty="0"/>
          </a:p>
        </p:txBody>
      </p:sp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07200" y="2209801"/>
            <a:ext cx="4470400" cy="2715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1.5 Measuring and Constructing</a:t>
            </a:r>
            <a:br>
              <a:rPr lang="en-US" dirty="0"/>
            </a:br>
            <a:r>
              <a:rPr lang="en-US" dirty="0"/>
              <a:t>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8999"/>
            <a:ext cx="5486400" cy="2697163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dirty="0" err="1">
                <a:sym typeface="Symbol"/>
              </a:rPr>
              <a:t>m</a:t>
            </a:r>
            <a:r>
              <a:rPr lang="en-US" i="1" dirty="0" err="1">
                <a:sym typeface="Symbol"/>
              </a:rPr>
              <a:t>RST</a:t>
            </a:r>
            <a:r>
              <a:rPr lang="en-US" dirty="0">
                <a:sym typeface="Symbol"/>
              </a:rPr>
              <a:t> = 72°, find </a:t>
            </a:r>
            <a:r>
              <a:rPr lang="en-US" dirty="0" err="1">
                <a:sym typeface="Symbol"/>
              </a:rPr>
              <a:t>m</a:t>
            </a:r>
            <a:r>
              <a:rPr lang="en-US" i="1" dirty="0" err="1">
                <a:sym typeface="Symbol"/>
              </a:rPr>
              <a:t>RSP</a:t>
            </a:r>
            <a:r>
              <a:rPr lang="en-US" dirty="0">
                <a:sym typeface="Symbol"/>
              </a:rPr>
              <a:t> and </a:t>
            </a:r>
            <a:r>
              <a:rPr lang="en-US" dirty="0" err="1">
                <a:sym typeface="Symbol"/>
              </a:rPr>
              <a:t>m</a:t>
            </a:r>
            <a:r>
              <a:rPr lang="en-US" i="1" dirty="0" err="1">
                <a:sym typeface="Symbol"/>
              </a:rPr>
              <a:t>PST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812800" y="1371600"/>
            <a:ext cx="7315198" cy="1813816"/>
            <a:chOff x="1447800" y="4267200"/>
            <a:chExt cx="5486399" cy="1813817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4267200"/>
              <a:ext cx="5486399" cy="6667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733" dirty="0"/>
                <a:t>Angle Addition Postulate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62199" y="5003799"/>
              <a:ext cx="4572000" cy="10772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/>
                <a:t>If </a:t>
              </a:r>
              <a:r>
                <a:rPr lang="en-US" sz="3200" i="1" dirty="0"/>
                <a:t>P</a:t>
              </a:r>
              <a:r>
                <a:rPr lang="en-US" sz="3200" dirty="0"/>
                <a:t> is in the interior of </a:t>
              </a:r>
              <a:r>
                <a:rPr lang="en-US" sz="3200" dirty="0">
                  <a:sym typeface="Symbol"/>
                </a:rPr>
                <a:t></a:t>
              </a:r>
              <a:r>
                <a:rPr lang="en-US" sz="3200" i="1" dirty="0">
                  <a:sym typeface="Symbol"/>
                </a:rPr>
                <a:t>RST</a:t>
              </a:r>
              <a:r>
                <a:rPr lang="en-US" sz="3200" dirty="0">
                  <a:sym typeface="Symbol"/>
                </a:rPr>
                <a:t>, then </a:t>
              </a:r>
            </a:p>
            <a:p>
              <a:r>
                <a:rPr lang="en-US" sz="3200" dirty="0" err="1">
                  <a:sym typeface="Symbol"/>
                </a:rPr>
                <a:t>m</a:t>
              </a:r>
              <a:r>
                <a:rPr lang="en-US" sz="3200" i="1" dirty="0" err="1">
                  <a:sym typeface="Symbol"/>
                </a:rPr>
                <a:t>RST</a:t>
              </a:r>
              <a:r>
                <a:rPr lang="en-US" sz="3200" dirty="0">
                  <a:sym typeface="Symbol"/>
                </a:rPr>
                <a:t> = </a:t>
              </a:r>
              <a:r>
                <a:rPr lang="en-US" sz="3200" dirty="0" err="1">
                  <a:sym typeface="Symbol"/>
                </a:rPr>
                <a:t>m</a:t>
              </a:r>
              <a:r>
                <a:rPr lang="en-US" sz="3200" i="1" dirty="0" err="1">
                  <a:sym typeface="Symbol"/>
                </a:rPr>
                <a:t>RSP</a:t>
              </a:r>
              <a:r>
                <a:rPr lang="en-US" sz="3200" dirty="0">
                  <a:sym typeface="Symbol"/>
                </a:rPr>
                <a:t> + </a:t>
              </a:r>
              <a:r>
                <a:rPr lang="en-US" sz="3200" dirty="0" err="1">
                  <a:sym typeface="Symbol"/>
                </a:rPr>
                <a:t>m</a:t>
              </a:r>
              <a:r>
                <a:rPr lang="en-US" sz="3200" i="1" dirty="0" err="1">
                  <a:sym typeface="Symbol"/>
                </a:rPr>
                <a:t>PST</a:t>
              </a:r>
              <a:endParaRPr lang="en-US" sz="3200" i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28000" y="3894587"/>
            <a:ext cx="10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i="1" dirty="0"/>
              <a:t>x</a:t>
            </a:r>
            <a:r>
              <a:rPr lang="en-US" sz="2400" dirty="0"/>
              <a:t> – 9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4800" y="4572001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  <a:r>
              <a:rPr lang="en-US" sz="2400" i="1" dirty="0"/>
              <a:t>x</a:t>
            </a:r>
            <a:r>
              <a:rPr lang="en-US" sz="2400" dirty="0"/>
              <a:t> + 6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10400" y="2362196"/>
            <a:ext cx="4673600" cy="2930848"/>
            <a:chOff x="4495800" y="2362196"/>
            <a:chExt cx="3505200" cy="2930847"/>
          </a:xfrm>
        </p:grpSpPr>
        <p:grpSp>
          <p:nvGrpSpPr>
            <p:cNvPr id="13" name="Group 12"/>
            <p:cNvGrpSpPr/>
            <p:nvPr/>
          </p:nvGrpSpPr>
          <p:grpSpPr>
            <a:xfrm>
              <a:off x="4724400" y="2362196"/>
              <a:ext cx="3276600" cy="2930847"/>
              <a:chOff x="4724400" y="2362196"/>
              <a:chExt cx="3276600" cy="2930847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724401" y="2362196"/>
                <a:ext cx="2133602" cy="25146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4724400" y="3124200"/>
                <a:ext cx="3276600" cy="1752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724400" y="4876800"/>
                <a:ext cx="2743200" cy="41624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7086600" y="4800599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00" y="3200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5800" y="4648199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4600" y="2362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1.5 Measuring and Constructing</a:t>
            </a:r>
            <a:br>
              <a:rPr lang="en-US" dirty="0"/>
            </a:br>
            <a:r>
              <a:rPr lang="en-US" dirty="0"/>
              <a:t>Angles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473" y="3252632"/>
            <a:ext cx="3381248" cy="6366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3200" dirty="0"/>
              <a:t>Congruent Angles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633473" y="2201811"/>
            <a:ext cx="3381248" cy="1050819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 fontScale="92500"/>
            </a:bodyPr>
            <a:lstStyle/>
            <a:p>
              <a:r>
                <a:rPr lang="en-US" sz="3200" dirty="0"/>
                <a:t>Comparing shapes</a:t>
              </a:r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03425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5104" y="1676400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 like?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3045" y="5459351"/>
            <a:ext cx="650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examples?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014721" y="2201812"/>
            <a:ext cx="6048941" cy="1369145"/>
            <a:chOff x="4511038" y="2201811"/>
            <a:chExt cx="4536706" cy="1369145"/>
          </a:xfrm>
        </p:grpSpPr>
        <p:sp>
          <p:nvSpPr>
            <p:cNvPr id="16" name="TextBox 15"/>
            <p:cNvSpPr txBox="1"/>
            <p:nvPr/>
          </p:nvSpPr>
          <p:spPr>
            <a:xfrm>
              <a:off x="5681471" y="2201811"/>
              <a:ext cx="3366273" cy="69378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2800" dirty="0"/>
                <a:t>Angles with same measure</a:t>
              </a:r>
            </a:p>
          </p:txBody>
        </p:sp>
        <p:cxnSp>
          <p:nvCxnSpPr>
            <p:cNvPr id="27" name="Straight Connector 26"/>
            <p:cNvCxnSpPr>
              <a:cxnSpLocks/>
              <a:stCxn id="6" idx="3"/>
              <a:endCxn id="16" idx="1"/>
            </p:cNvCxnSpPr>
            <p:nvPr/>
          </p:nvCxnSpPr>
          <p:spPr>
            <a:xfrm flipV="1">
              <a:off x="4511038" y="2548706"/>
              <a:ext cx="1170433" cy="10222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6014721" y="3124200"/>
            <a:ext cx="6055543" cy="1066800"/>
            <a:chOff x="4511041" y="3124200"/>
            <a:chExt cx="4541657" cy="1066800"/>
          </a:xfrm>
        </p:grpSpPr>
        <p:sp>
          <p:nvSpPr>
            <p:cNvPr id="31" name="TextBox 30"/>
            <p:cNvSpPr txBox="1"/>
            <p:nvPr/>
          </p:nvSpPr>
          <p:spPr>
            <a:xfrm>
              <a:off x="5686425" y="3124200"/>
              <a:ext cx="3366273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>
                  <a:sym typeface="Symbol"/>
                </a:rPr>
                <a:t> means angles are exactly alike</a:t>
              </a:r>
              <a:endParaRPr lang="en-US" sz="3200" dirty="0"/>
            </a:p>
          </p:txBody>
        </p:sp>
        <p:cxnSp>
          <p:nvCxnSpPr>
            <p:cNvPr id="34" name="Straight Connector 33"/>
            <p:cNvCxnSpPr>
              <a:cxnSpLocks/>
              <a:stCxn id="6" idx="3"/>
              <a:endCxn id="31" idx="1"/>
            </p:cNvCxnSpPr>
            <p:nvPr/>
          </p:nvCxnSpPr>
          <p:spPr>
            <a:xfrm>
              <a:off x="4511041" y="3570957"/>
              <a:ext cx="1175384" cy="8664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812804" y="3889280"/>
            <a:ext cx="3511297" cy="1547971"/>
            <a:chOff x="609600" y="3889279"/>
            <a:chExt cx="2633473" cy="1547970"/>
          </a:xfrm>
        </p:grpSpPr>
        <p:sp>
          <p:nvSpPr>
            <p:cNvPr id="35" name="TextBox 34"/>
            <p:cNvSpPr txBox="1"/>
            <p:nvPr/>
          </p:nvSpPr>
          <p:spPr>
            <a:xfrm>
              <a:off x="609600" y="4800600"/>
              <a:ext cx="21336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>
                  <a:sym typeface="Symbol"/>
                </a:rPr>
                <a:t></a:t>
              </a:r>
              <a:r>
                <a:rPr lang="en-US" sz="3200" i="1" dirty="0">
                  <a:sym typeface="Symbol"/>
                </a:rPr>
                <a:t>ABC</a:t>
              </a:r>
              <a:r>
                <a:rPr lang="en-US" sz="3200" dirty="0">
                  <a:sym typeface="Symbol"/>
                </a:rPr>
                <a:t>  </a:t>
              </a:r>
              <a:r>
                <a:rPr lang="en-US" sz="3200" i="1" dirty="0">
                  <a:sym typeface="Symbol"/>
                </a:rPr>
                <a:t>DEF</a:t>
              </a:r>
              <a:endParaRPr lang="en-US" sz="3200" i="1" dirty="0"/>
            </a:p>
          </p:txBody>
        </p:sp>
        <p:cxnSp>
          <p:nvCxnSpPr>
            <p:cNvPr id="36" name="Straight Connector 35"/>
            <p:cNvCxnSpPr>
              <a:stCxn id="6" idx="2"/>
              <a:endCxn id="35" idx="0"/>
            </p:cNvCxnSpPr>
            <p:nvPr/>
          </p:nvCxnSpPr>
          <p:spPr>
            <a:xfrm rot="5400000">
              <a:off x="2004076" y="3561603"/>
              <a:ext cx="911322" cy="15666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4267200" y="3889279"/>
            <a:ext cx="2743200" cy="1547971"/>
            <a:chOff x="3200400" y="3889278"/>
            <a:chExt cx="2057400" cy="1547971"/>
          </a:xfrm>
        </p:grpSpPr>
        <p:sp>
          <p:nvSpPr>
            <p:cNvPr id="42" name="TextBox 41"/>
            <p:cNvSpPr txBox="1"/>
            <p:nvPr/>
          </p:nvSpPr>
          <p:spPr>
            <a:xfrm>
              <a:off x="3200400" y="4648200"/>
              <a:ext cx="20574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3200" dirty="0"/>
            </a:p>
          </p:txBody>
        </p:sp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3356625" y="3775725"/>
              <a:ext cx="758922" cy="9860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3276600" y="4724400"/>
              <a:ext cx="1143000" cy="619125"/>
              <a:chOff x="3276600" y="4724400"/>
              <a:chExt cx="1143000" cy="619125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3429000" y="4724400"/>
                <a:ext cx="990600" cy="619125"/>
                <a:chOff x="3429000" y="4724400"/>
                <a:chExt cx="533400" cy="619125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rot="5400000" flipH="1" flipV="1">
                  <a:off x="3277700" y="4875701"/>
                  <a:ext cx="466725" cy="16412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3429000" y="5191125"/>
                  <a:ext cx="533400" cy="152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Arc 46"/>
              <p:cNvSpPr/>
              <p:nvPr/>
            </p:nvSpPr>
            <p:spPr>
              <a:xfrm>
                <a:off x="3276600" y="5029200"/>
                <a:ext cx="304800" cy="304800"/>
              </a:xfrm>
              <a:prstGeom prst="arc">
                <a:avLst>
                  <a:gd name="adj1" fmla="val 18271275"/>
                  <a:gd name="adj2" fmla="val 637179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038600" y="4724400"/>
              <a:ext cx="1143000" cy="619125"/>
              <a:chOff x="3276600" y="4724400"/>
              <a:chExt cx="1143000" cy="619125"/>
            </a:xfrm>
          </p:grpSpPr>
          <p:grpSp>
            <p:nvGrpSpPr>
              <p:cNvPr id="51" name="Group 43"/>
              <p:cNvGrpSpPr/>
              <p:nvPr/>
            </p:nvGrpSpPr>
            <p:grpSpPr>
              <a:xfrm>
                <a:off x="3429007" y="4724400"/>
                <a:ext cx="990601" cy="619125"/>
                <a:chOff x="3429000" y="4724400"/>
                <a:chExt cx="533400" cy="619125"/>
              </a:xfrm>
            </p:grpSpPr>
            <p:cxnSp>
              <p:nvCxnSpPr>
                <p:cNvPr id="59" name="Straight Arrow Connector 58"/>
                <p:cNvCxnSpPr/>
                <p:nvPr/>
              </p:nvCxnSpPr>
              <p:spPr>
                <a:xfrm rot="5400000" flipH="1" flipV="1">
                  <a:off x="3277700" y="4875701"/>
                  <a:ext cx="466725" cy="16412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3429000" y="5191125"/>
                  <a:ext cx="533400" cy="152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Arc 52"/>
              <p:cNvSpPr/>
              <p:nvPr/>
            </p:nvSpPr>
            <p:spPr>
              <a:xfrm>
                <a:off x="3276600" y="5029200"/>
                <a:ext cx="304800" cy="304800"/>
              </a:xfrm>
              <a:prstGeom prst="arc">
                <a:avLst>
                  <a:gd name="adj1" fmla="val 18271275"/>
                  <a:gd name="adj2" fmla="val 637179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6014721" y="3570957"/>
            <a:ext cx="6048940" cy="2144045"/>
            <a:chOff x="4511041" y="3570956"/>
            <a:chExt cx="4536705" cy="2144044"/>
          </a:xfrm>
        </p:grpSpPr>
        <p:sp>
          <p:nvSpPr>
            <p:cNvPr id="38" name="TextBox 37"/>
            <p:cNvSpPr txBox="1"/>
            <p:nvPr/>
          </p:nvSpPr>
          <p:spPr>
            <a:xfrm>
              <a:off x="5686425" y="4495800"/>
              <a:ext cx="3361321" cy="1219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= means measures are equal</a:t>
              </a:r>
            </a:p>
          </p:txBody>
        </p:sp>
        <p:cxnSp>
          <p:nvCxnSpPr>
            <p:cNvPr id="61" name="Straight Connector 60"/>
            <p:cNvCxnSpPr>
              <a:cxnSpLocks/>
              <a:stCxn id="6" idx="3"/>
              <a:endCxn id="38" idx="1"/>
            </p:cNvCxnSpPr>
            <p:nvPr/>
          </p:nvCxnSpPr>
          <p:spPr>
            <a:xfrm>
              <a:off x="4511041" y="3570956"/>
              <a:ext cx="1175384" cy="15344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1.5 Measuring and Constructing</a:t>
            </a:r>
            <a:br>
              <a:rPr lang="en-US" dirty="0"/>
            </a:br>
            <a:r>
              <a:rPr lang="en-US" dirty="0"/>
              <a:t>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733" dirty="0"/>
              <a:t>Identify all pairs of congruent angles in the diagram.</a:t>
            </a:r>
          </a:p>
          <a:p>
            <a:endParaRPr lang="en-US" sz="3733" dirty="0"/>
          </a:p>
          <a:p>
            <a:r>
              <a:rPr lang="en-US" sz="3733" dirty="0"/>
              <a:t>In the diagram, </a:t>
            </a:r>
            <a:r>
              <a:rPr lang="en-US" sz="3733" dirty="0" err="1"/>
              <a:t>m</a:t>
            </a:r>
            <a:r>
              <a:rPr lang="en-US" sz="3733" dirty="0" err="1">
                <a:sym typeface="Symbol"/>
              </a:rPr>
              <a:t></a:t>
            </a:r>
            <a:r>
              <a:rPr lang="en-US" sz="3733" i="1" dirty="0" err="1"/>
              <a:t>PQR</a:t>
            </a:r>
            <a:r>
              <a:rPr lang="en-US" sz="3733" dirty="0"/>
              <a:t> = 130°, </a:t>
            </a:r>
            <a:r>
              <a:rPr lang="en-US" sz="3733" dirty="0" err="1"/>
              <a:t>m</a:t>
            </a:r>
            <a:r>
              <a:rPr lang="en-US" sz="3733" dirty="0" err="1">
                <a:sym typeface="Symbol"/>
              </a:rPr>
              <a:t></a:t>
            </a:r>
            <a:r>
              <a:rPr lang="en-US" sz="3733" i="1" dirty="0" err="1">
                <a:sym typeface="Symbol"/>
              </a:rPr>
              <a:t>Q</a:t>
            </a:r>
            <a:r>
              <a:rPr lang="en-US" sz="3733" i="1" dirty="0" err="1"/>
              <a:t>RS</a:t>
            </a:r>
            <a:r>
              <a:rPr lang="en-US" sz="3733" dirty="0"/>
              <a:t> = 84°, and </a:t>
            </a:r>
            <a:r>
              <a:rPr lang="en-US" sz="3733" dirty="0" err="1"/>
              <a:t>m</a:t>
            </a:r>
            <a:r>
              <a:rPr lang="en-US" sz="3733" dirty="0" err="1">
                <a:sym typeface="Symbol"/>
              </a:rPr>
              <a:t></a:t>
            </a:r>
            <a:r>
              <a:rPr lang="en-US" sz="3733" i="1" dirty="0" err="1">
                <a:sym typeface="Symbol"/>
              </a:rPr>
              <a:t>T</a:t>
            </a:r>
            <a:r>
              <a:rPr lang="en-US" sz="3733" i="1" dirty="0" err="1"/>
              <a:t>SR</a:t>
            </a:r>
            <a:r>
              <a:rPr lang="en-US" sz="3733" dirty="0"/>
              <a:t> = 121°. Find the other angle measures in the diagram.</a:t>
            </a:r>
          </a:p>
          <a:p>
            <a:endParaRPr lang="en-US" sz="3733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9128" y="4069081"/>
            <a:ext cx="3652873" cy="27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1.5 Measuring and Constructing</a:t>
            </a:r>
            <a:br>
              <a:rPr lang="en-US" dirty="0"/>
            </a:br>
            <a:r>
              <a:rPr lang="en-US" dirty="0"/>
              <a:t>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2555797"/>
                <a:ext cx="12192000" cy="399740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dirty="0"/>
                  <a:t> bisects </a:t>
                </a:r>
                <a:r>
                  <a:rPr lang="en-US" dirty="0">
                    <a:sym typeface="Symbol"/>
                  </a:rPr>
                  <a:t></a:t>
                </a:r>
                <a:r>
                  <a:rPr lang="en-US" i="1" dirty="0">
                    <a:sym typeface="Symbol"/>
                  </a:rPr>
                  <a:t>PMQ</a:t>
                </a:r>
                <a:r>
                  <a:rPr lang="en-US" dirty="0">
                    <a:sym typeface="Symbol"/>
                  </a:rPr>
                  <a:t>, and </a:t>
                </a:r>
                <a:r>
                  <a:rPr lang="en-US" dirty="0" err="1">
                    <a:sym typeface="Symbol"/>
                  </a:rPr>
                  <a:t>m</a:t>
                </a:r>
                <a:r>
                  <a:rPr lang="en-US" i="1" dirty="0" err="1">
                    <a:sym typeface="Symbol"/>
                  </a:rPr>
                  <a:t>PMQ</a:t>
                </a:r>
                <a:r>
                  <a:rPr lang="en-US" dirty="0">
                    <a:sym typeface="Symbol"/>
                  </a:rPr>
                  <a:t> = 122°.  Find </a:t>
                </a:r>
                <a:r>
                  <a:rPr lang="en-US" dirty="0" err="1">
                    <a:sym typeface="Symbol"/>
                  </a:rPr>
                  <a:t>m</a:t>
                </a:r>
                <a:r>
                  <a:rPr lang="en-US" i="1" dirty="0" err="1">
                    <a:sym typeface="Symbol"/>
                  </a:rPr>
                  <a:t>PMN</a:t>
                </a:r>
                <a:r>
                  <a:rPr lang="en-US" dirty="0">
                    <a:sym typeface="Symbol"/>
                  </a:rPr>
                  <a:t>.</a:t>
                </a:r>
              </a:p>
              <a:p>
                <a:endParaRPr lang="en-US" dirty="0">
                  <a:sym typeface="Symbol"/>
                </a:endParaRPr>
              </a:p>
              <a:p>
                <a:endParaRPr lang="en-US" dirty="0">
                  <a:sym typeface="Symbol"/>
                </a:endParaRPr>
              </a:p>
              <a:p>
                <a:endParaRPr lang="en-US" dirty="0">
                  <a:sym typeface="Symbol"/>
                </a:endParaRPr>
              </a:p>
              <a:p>
                <a:endParaRPr lang="en-US" dirty="0">
                  <a:sym typeface="Symbol"/>
                </a:endParaRPr>
              </a:p>
              <a:p>
                <a:endParaRPr lang="en-US" dirty="0">
                  <a:sym typeface="Symbol"/>
                </a:endParaRPr>
              </a:p>
              <a:p>
                <a:r>
                  <a:rPr lang="en-US" dirty="0"/>
                  <a:t>41 #2, 4, 6, 8, 10, 12, 16, 18, 20, 22, 24, 26, 28, 32, 34, </a:t>
                </a:r>
                <a:br>
                  <a:rPr lang="en-US" dirty="0"/>
                </a:br>
                <a:r>
                  <a:rPr lang="en-US" dirty="0"/>
                  <a:t>36, 38, 46, 61, 69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555797"/>
                <a:ext cx="12192000" cy="3997403"/>
              </a:xfrm>
              <a:blipFill>
                <a:blip r:embed="rId3"/>
                <a:stretch>
                  <a:fillRect l="-900" t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1447801"/>
            <a:ext cx="88392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Angle Bisector </a:t>
            </a:r>
            <a:r>
              <a:rPr lang="en-US" sz="3200" dirty="0"/>
              <a:t>is a ray that divides an angle into two angles that are congruent.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247467" y="3137452"/>
            <a:ext cx="4944533" cy="1874366"/>
            <a:chOff x="3810000" y="3810000"/>
            <a:chExt cx="3708400" cy="1874366"/>
          </a:xfrm>
        </p:grpSpPr>
        <p:cxnSp>
          <p:nvCxnSpPr>
            <p:cNvPr id="9" name="Straight Arrow Connector 8"/>
            <p:cNvCxnSpPr/>
            <p:nvPr/>
          </p:nvCxnSpPr>
          <p:spPr>
            <a:xfrm rot="10800000">
              <a:off x="3810000" y="5334000"/>
              <a:ext cx="2209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6019800" y="3886200"/>
              <a:ext cx="1447800" cy="1447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V="1">
              <a:off x="4876800" y="4191000"/>
              <a:ext cx="15240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61200" y="4114800"/>
              <a:ext cx="457200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i="1" dirty="0"/>
                <a:t>Q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72100" y="3886200"/>
              <a:ext cx="457200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i="1" dirty="0"/>
                <a:t>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94400" y="5181600"/>
              <a:ext cx="457200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i="1" dirty="0"/>
                <a:t>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62400" y="4953000"/>
              <a:ext cx="457200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i="1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A68A-A5BE-40A1-9EBD-B5AA033E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1.6 </a:t>
            </a:r>
            <a:r>
              <a:rPr lang="en-US" b="0" dirty="0"/>
              <a:t>Describing Pairs of Angles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B1D5C-DEDD-4C96-8909-D18A79A8A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Objectives: By the end of the lesson,</a:t>
            </a:r>
          </a:p>
          <a:p>
            <a:r>
              <a:rPr lang="en-US" dirty="0"/>
              <a:t>• I can identify complementary and supplementary angles.</a:t>
            </a:r>
          </a:p>
          <a:p>
            <a:r>
              <a:rPr lang="en-US" dirty="0"/>
              <a:t>• I can identify linear pairs and vertical angles.</a:t>
            </a:r>
          </a:p>
          <a:p>
            <a:r>
              <a:rPr lang="en-US" dirty="0"/>
              <a:t>• I can fi </a:t>
            </a:r>
            <a:r>
              <a:rPr lang="en-US" dirty="0" err="1"/>
              <a:t>nd</a:t>
            </a:r>
            <a:r>
              <a:rPr lang="en-US" dirty="0"/>
              <a:t> angle measures in pairs of angles.</a:t>
            </a:r>
          </a:p>
        </p:txBody>
      </p:sp>
    </p:spTree>
    <p:extLst>
      <p:ext uri="{BB962C8B-B14F-4D97-AF65-F5344CB8AC3E}">
        <p14:creationId xmlns:p14="http://schemas.microsoft.com/office/powerpoint/2010/main" val="335727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1.6 Describing Pairs of Angles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473" y="3252632"/>
            <a:ext cx="3381248" cy="6366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3200" dirty="0"/>
              <a:t>Adjacent Angles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633473" y="2201811"/>
            <a:ext cx="3381248" cy="1050819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Angles Pairs</a:t>
              </a:r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03425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5104" y="1676400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 like?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3045" y="5459351"/>
            <a:ext cx="650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examples?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6014725" y="2133600"/>
            <a:ext cx="4336287" cy="1437355"/>
            <a:chOff x="4511041" y="2133600"/>
            <a:chExt cx="3252215" cy="1437354"/>
          </a:xfrm>
        </p:grpSpPr>
        <p:sp>
          <p:nvSpPr>
            <p:cNvPr id="16" name="TextBox 15"/>
            <p:cNvSpPr txBox="1"/>
            <p:nvPr/>
          </p:nvSpPr>
          <p:spPr>
            <a:xfrm>
              <a:off x="5715000" y="2133600"/>
              <a:ext cx="2048256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85000" lnSpcReduction="10000"/>
            </a:bodyPr>
            <a:lstStyle/>
            <a:p>
              <a:r>
                <a:rPr lang="en-US" sz="3200" dirty="0"/>
                <a:t>Angles that share a ray and vertex</a:t>
              </a:r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2628900"/>
              <a:ext cx="1203959" cy="9420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6014725" y="3276600"/>
            <a:ext cx="4336287" cy="1066800"/>
            <a:chOff x="4511041" y="3276600"/>
            <a:chExt cx="3252215" cy="1066800"/>
          </a:xfrm>
        </p:grpSpPr>
        <p:sp>
          <p:nvSpPr>
            <p:cNvPr id="31" name="TextBox 30"/>
            <p:cNvSpPr txBox="1"/>
            <p:nvPr/>
          </p:nvSpPr>
          <p:spPr>
            <a:xfrm>
              <a:off x="5715000" y="32766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>
                  <a:sym typeface="Symbol"/>
                </a:rPr>
                <a:t>Are next to each other</a:t>
              </a:r>
              <a:endParaRPr lang="en-US" sz="3200" dirty="0"/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570954"/>
              <a:ext cx="1203959" cy="2390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6014725" y="3570955"/>
            <a:ext cx="4336287" cy="1991647"/>
            <a:chOff x="4511041" y="3570954"/>
            <a:chExt cx="3252215" cy="1991646"/>
          </a:xfrm>
        </p:grpSpPr>
        <p:sp>
          <p:nvSpPr>
            <p:cNvPr id="52" name="TextBox 51"/>
            <p:cNvSpPr txBox="1"/>
            <p:nvPr/>
          </p:nvSpPr>
          <p:spPr>
            <a:xfrm>
              <a:off x="5715000" y="44958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>
                  <a:sym typeface="Symbol"/>
                </a:rPr>
                <a:t>Are </a:t>
              </a:r>
              <a:r>
                <a:rPr lang="en-US" sz="3200" u="sng" dirty="0">
                  <a:sym typeface="Symbol"/>
                </a:rPr>
                <a:t>not</a:t>
              </a:r>
              <a:r>
                <a:rPr lang="en-US" sz="3200" dirty="0">
                  <a:sym typeface="Symbol"/>
                </a:rPr>
                <a:t> inside each other</a:t>
              </a:r>
              <a:endParaRPr lang="en-US" sz="3200" dirty="0"/>
            </a:p>
          </p:txBody>
        </p:sp>
        <p:cxnSp>
          <p:nvCxnSpPr>
            <p:cNvPr id="54" name="Straight Connector 53"/>
            <p:cNvCxnSpPr>
              <a:stCxn id="6" idx="3"/>
              <a:endCxn id="52" idx="1"/>
            </p:cNvCxnSpPr>
            <p:nvPr/>
          </p:nvCxnSpPr>
          <p:spPr>
            <a:xfrm>
              <a:off x="4511041" y="3570954"/>
              <a:ext cx="1203959" cy="14582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4267200" y="3889279"/>
            <a:ext cx="2743200" cy="1547971"/>
            <a:chOff x="3200400" y="3889278"/>
            <a:chExt cx="2057400" cy="1547971"/>
          </a:xfrm>
        </p:grpSpPr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3356625" y="3775725"/>
              <a:ext cx="758922" cy="9860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3200400" y="4648200"/>
              <a:ext cx="2057400" cy="789049"/>
              <a:chOff x="3200400" y="4648200"/>
              <a:chExt cx="2057400" cy="789049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3200400" y="4648200"/>
                <a:ext cx="2057400" cy="78904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normAutofit/>
              </a:bodyPr>
              <a:lstStyle/>
              <a:p>
                <a:endParaRPr lang="en-US" sz="3200" dirty="0"/>
              </a:p>
            </p:txBody>
          </p:sp>
          <p:grpSp>
            <p:nvGrpSpPr>
              <p:cNvPr id="7" name="Group 43"/>
              <p:cNvGrpSpPr/>
              <p:nvPr/>
            </p:nvGrpSpPr>
            <p:grpSpPr>
              <a:xfrm>
                <a:off x="3429000" y="4724400"/>
                <a:ext cx="990600" cy="619125"/>
                <a:chOff x="3429000" y="4724400"/>
                <a:chExt cx="533400" cy="619125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rot="5400000" flipH="1" flipV="1">
                  <a:off x="3277700" y="4875701"/>
                  <a:ext cx="466725" cy="16412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3429000" y="5191125"/>
                  <a:ext cx="533400" cy="152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Arrow Connector 43"/>
              <p:cNvCxnSpPr/>
              <p:nvPr/>
            </p:nvCxnSpPr>
            <p:spPr>
              <a:xfrm flipV="1">
                <a:off x="3429000" y="4953000"/>
                <a:ext cx="990600" cy="2286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Arc 56"/>
              <p:cNvSpPr/>
              <p:nvPr/>
            </p:nvSpPr>
            <p:spPr>
              <a:xfrm>
                <a:off x="3352800" y="5029200"/>
                <a:ext cx="304800" cy="304800"/>
              </a:xfrm>
              <a:prstGeom prst="arc">
                <a:avLst>
                  <a:gd name="adj1" fmla="val 17042175"/>
                  <a:gd name="adj2" fmla="val 2031776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8" name="Arc 57"/>
              <p:cNvSpPr/>
              <p:nvPr/>
            </p:nvSpPr>
            <p:spPr>
              <a:xfrm>
                <a:off x="3352800" y="5029200"/>
                <a:ext cx="304800" cy="304800"/>
              </a:xfrm>
              <a:prstGeom prst="arc">
                <a:avLst>
                  <a:gd name="adj1" fmla="val 20079229"/>
                  <a:gd name="adj2" fmla="val 80974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" name="Arc 61"/>
              <p:cNvSpPr/>
              <p:nvPr/>
            </p:nvSpPr>
            <p:spPr>
              <a:xfrm>
                <a:off x="3352800" y="5003800"/>
                <a:ext cx="381000" cy="381000"/>
              </a:xfrm>
              <a:prstGeom prst="arc">
                <a:avLst>
                  <a:gd name="adj1" fmla="val 20505989"/>
                  <a:gd name="adj2" fmla="val 80974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914404" y="3889280"/>
            <a:ext cx="3409697" cy="1597121"/>
            <a:chOff x="685800" y="3889279"/>
            <a:chExt cx="2557273" cy="1597121"/>
          </a:xfrm>
        </p:grpSpPr>
        <p:cxnSp>
          <p:nvCxnSpPr>
            <p:cNvPr id="36" name="Straight Connector 35"/>
            <p:cNvCxnSpPr>
              <a:stCxn id="6" idx="2"/>
              <a:endCxn id="45" idx="0"/>
            </p:cNvCxnSpPr>
            <p:nvPr/>
          </p:nvCxnSpPr>
          <p:spPr>
            <a:xfrm rot="5400000">
              <a:off x="2099326" y="3504453"/>
              <a:ext cx="758922" cy="15285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85800" y="4648200"/>
              <a:ext cx="20574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3200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838200" y="4800600"/>
              <a:ext cx="1676400" cy="685800"/>
              <a:chOff x="838200" y="4800600"/>
              <a:chExt cx="1676400" cy="685800"/>
            </a:xfrm>
          </p:grpSpPr>
          <p:sp>
            <p:nvSpPr>
              <p:cNvPr id="65" name="Arc 64"/>
              <p:cNvSpPr/>
              <p:nvPr/>
            </p:nvSpPr>
            <p:spPr>
              <a:xfrm>
                <a:off x="1524000" y="5105400"/>
                <a:ext cx="304800" cy="304800"/>
              </a:xfrm>
              <a:prstGeom prst="arc">
                <a:avLst>
                  <a:gd name="adj1" fmla="val 1890000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838200" y="4800600"/>
                <a:ext cx="1676400" cy="685800"/>
                <a:chOff x="838200" y="4800600"/>
                <a:chExt cx="1676400" cy="685800"/>
              </a:xfrm>
            </p:grpSpPr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838200" y="5257800"/>
                  <a:ext cx="1676400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flipV="1">
                  <a:off x="1600200" y="4800600"/>
                  <a:ext cx="685800" cy="4572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Arc 65"/>
                <p:cNvSpPr/>
                <p:nvPr/>
              </p:nvSpPr>
              <p:spPr>
                <a:xfrm>
                  <a:off x="1524000" y="5105400"/>
                  <a:ext cx="304800" cy="304800"/>
                </a:xfrm>
                <a:prstGeom prst="arc">
                  <a:avLst>
                    <a:gd name="adj1" fmla="val 10943157"/>
                    <a:gd name="adj2" fmla="val 1880180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>
                  <a:off x="1447800" y="5029200"/>
                  <a:ext cx="457200" cy="457200"/>
                </a:xfrm>
                <a:prstGeom prst="arc">
                  <a:avLst>
                    <a:gd name="adj1" fmla="val 10943157"/>
                    <a:gd name="adj2" fmla="val 19394369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1.6 Describing Pairs of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28225"/>
            <a:ext cx="10972800" cy="1897937"/>
          </a:xfrm>
        </p:spPr>
        <p:txBody>
          <a:bodyPr>
            <a:normAutofit/>
          </a:bodyPr>
          <a:lstStyle/>
          <a:p>
            <a:r>
              <a:rPr lang="en-US" sz="3733" dirty="0"/>
              <a:t>Complementary and Supplementary Angles do not have to be adjacent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12800" y="1371595"/>
            <a:ext cx="9144000" cy="1381451"/>
            <a:chOff x="1447800" y="4267200"/>
            <a:chExt cx="4495800" cy="1381452"/>
          </a:xfrm>
        </p:grpSpPr>
        <p:sp>
          <p:nvSpPr>
            <p:cNvPr id="5" name="TextBox 4"/>
            <p:cNvSpPr txBox="1"/>
            <p:nvPr/>
          </p:nvSpPr>
          <p:spPr>
            <a:xfrm>
              <a:off x="1447800" y="4267200"/>
              <a:ext cx="4495800" cy="6667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733" dirty="0"/>
                <a:t>Complementary Angles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62200" y="4981865"/>
              <a:ext cx="3581400" cy="6667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733" dirty="0"/>
                <a:t>Two angles whose sum is 90°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2800" y="2807573"/>
            <a:ext cx="9144000" cy="1389812"/>
            <a:chOff x="1447800" y="4267200"/>
            <a:chExt cx="4495800" cy="1389813"/>
          </a:xfrm>
        </p:grpSpPr>
        <p:sp>
          <p:nvSpPr>
            <p:cNvPr id="8" name="TextBox 7"/>
            <p:cNvSpPr txBox="1"/>
            <p:nvPr/>
          </p:nvSpPr>
          <p:spPr>
            <a:xfrm>
              <a:off x="1447800" y="4267200"/>
              <a:ext cx="4495800" cy="6667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733" dirty="0"/>
                <a:t>Supplementary Angles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2200" y="4990227"/>
              <a:ext cx="3581400" cy="6667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733" dirty="0"/>
                <a:t>Two angles whose sum is 180°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17600" y="5257800"/>
            <a:ext cx="4267200" cy="1066800"/>
            <a:chOff x="838200" y="5257800"/>
            <a:chExt cx="3200400" cy="106680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838200" y="5562600"/>
              <a:ext cx="3200400" cy="762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1600200" y="5257800"/>
              <a:ext cx="8382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892800" y="5842000"/>
            <a:ext cx="4572000" cy="838200"/>
            <a:chOff x="2438400" y="5715000"/>
            <a:chExt cx="3429000" cy="838200"/>
          </a:xfrm>
        </p:grpSpPr>
        <p:cxnSp>
          <p:nvCxnSpPr>
            <p:cNvPr id="17" name="Straight Arrow Connector 16"/>
            <p:cNvCxnSpPr/>
            <p:nvPr/>
          </p:nvCxnSpPr>
          <p:spPr>
            <a:xfrm rot="10800000">
              <a:off x="2438400" y="6400800"/>
              <a:ext cx="1752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191000" y="5715000"/>
              <a:ext cx="16764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010400" y="4851400"/>
            <a:ext cx="2844800" cy="990600"/>
            <a:chOff x="4191000" y="5715000"/>
            <a:chExt cx="2133600" cy="990600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191000" y="6553200"/>
              <a:ext cx="21336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191000" y="5715000"/>
              <a:ext cx="16764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1.6 Describing Pairs of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0972800" cy="5257800"/>
          </a:xfrm>
        </p:spPr>
        <p:txBody>
          <a:bodyPr>
            <a:normAutofit/>
          </a:bodyPr>
          <a:lstStyle/>
          <a:p>
            <a:r>
              <a:rPr lang="en-US" sz="3200" dirty="0"/>
              <a:t>In the figure, name a pair of </a:t>
            </a:r>
          </a:p>
          <a:p>
            <a:pPr lvl="1"/>
            <a:r>
              <a:rPr lang="en-US" sz="3200" dirty="0"/>
              <a:t>complementary </a:t>
            </a:r>
            <a:br>
              <a:rPr lang="en-US" sz="3200" dirty="0"/>
            </a:br>
            <a:r>
              <a:rPr lang="en-US" sz="3200" dirty="0"/>
              <a:t>angles, </a:t>
            </a:r>
          </a:p>
          <a:p>
            <a:pPr lvl="1"/>
            <a:r>
              <a:rPr lang="en-US" sz="3200" dirty="0"/>
              <a:t>supplementary angles, </a:t>
            </a:r>
          </a:p>
          <a:p>
            <a:pPr lvl="1"/>
            <a:r>
              <a:rPr lang="en-US" sz="3200" dirty="0"/>
              <a:t>adjacent angles.</a:t>
            </a:r>
          </a:p>
          <a:p>
            <a:endParaRPr lang="en-US" sz="3200" dirty="0"/>
          </a:p>
          <a:p>
            <a:r>
              <a:rPr lang="en-US" sz="3200" dirty="0"/>
              <a:t>Are </a:t>
            </a:r>
            <a:r>
              <a:rPr lang="en-US" sz="3200" dirty="0">
                <a:sym typeface="Symbol"/>
              </a:rPr>
              <a:t></a:t>
            </a:r>
            <a:r>
              <a:rPr lang="en-US" sz="3200" i="1" dirty="0"/>
              <a:t>KGH</a:t>
            </a:r>
            <a:r>
              <a:rPr lang="en-US" sz="3200" dirty="0"/>
              <a:t> and </a:t>
            </a:r>
            <a:r>
              <a:rPr lang="en-US" sz="3200" dirty="0">
                <a:sym typeface="Symbol"/>
              </a:rPr>
              <a:t></a:t>
            </a:r>
            <a:r>
              <a:rPr lang="en-US" sz="3200" i="1" dirty="0"/>
              <a:t>LKG</a:t>
            </a:r>
            <a:r>
              <a:rPr lang="en-US" sz="3200" dirty="0"/>
              <a:t> adjacent angles? </a:t>
            </a:r>
          </a:p>
          <a:p>
            <a:r>
              <a:rPr lang="en-US" sz="3200" dirty="0"/>
              <a:t>Are</a:t>
            </a:r>
            <a:r>
              <a:rPr lang="en-US" sz="3200" dirty="0">
                <a:sym typeface="Symbol"/>
              </a:rPr>
              <a:t> </a:t>
            </a:r>
            <a:r>
              <a:rPr lang="en-US" sz="3200" i="1" dirty="0"/>
              <a:t>FGK</a:t>
            </a:r>
            <a:r>
              <a:rPr lang="en-US" sz="3200" dirty="0"/>
              <a:t> and </a:t>
            </a:r>
            <a:r>
              <a:rPr lang="en-US" sz="3200" dirty="0">
                <a:sym typeface="Symbol"/>
              </a:rPr>
              <a:t></a:t>
            </a:r>
            <a:r>
              <a:rPr lang="en-US" sz="3200" i="1" dirty="0"/>
              <a:t>FGH</a:t>
            </a:r>
            <a:r>
              <a:rPr lang="en-US" sz="3200" dirty="0"/>
              <a:t> adjacent angles? Explain.</a:t>
            </a:r>
          </a:p>
        </p:txBody>
      </p:sp>
      <p:pic>
        <p:nvPicPr>
          <p:cNvPr id="4" name="Picture 10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94112" y="1295400"/>
            <a:ext cx="4797888" cy="310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1.6 Describing Pairs of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Given that </a:t>
            </a:r>
            <a:r>
              <a:rPr lang="en-US" sz="3200" dirty="0">
                <a:sym typeface="Symbol"/>
              </a:rPr>
              <a:t></a:t>
            </a:r>
            <a:r>
              <a:rPr lang="en-US" sz="3200" dirty="0"/>
              <a:t>1 is a complement of </a:t>
            </a:r>
            <a:r>
              <a:rPr lang="en-US" sz="3200" dirty="0">
                <a:sym typeface="Symbol"/>
              </a:rPr>
              <a:t></a:t>
            </a:r>
            <a:r>
              <a:rPr lang="en-US" sz="3200" dirty="0"/>
              <a:t>2 and m</a:t>
            </a:r>
            <a:r>
              <a:rPr lang="en-US" sz="3200" dirty="0">
                <a:sym typeface="Symbol"/>
              </a:rPr>
              <a:t></a:t>
            </a:r>
            <a:r>
              <a:rPr lang="en-US" sz="3200" dirty="0"/>
              <a:t>2 = 8</a:t>
            </a:r>
            <a:r>
              <a:rPr lang="en-US" sz="3200" baseline="40000" dirty="0"/>
              <a:t>o</a:t>
            </a:r>
            <a:r>
              <a:rPr lang="en-US" sz="3200" dirty="0"/>
              <a:t>,  find m</a:t>
            </a:r>
            <a:r>
              <a:rPr lang="en-US" sz="3200" dirty="0">
                <a:sym typeface="Symbol"/>
              </a:rPr>
              <a:t></a:t>
            </a:r>
            <a:r>
              <a:rPr lang="en-US" sz="3200" dirty="0"/>
              <a:t>1.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Given that </a:t>
            </a:r>
            <a:r>
              <a:rPr lang="en-US" sz="3200" dirty="0">
                <a:sym typeface="Symbol"/>
              </a:rPr>
              <a:t></a:t>
            </a:r>
            <a:r>
              <a:rPr lang="en-US" sz="3200" dirty="0"/>
              <a:t>3 is a supplement of </a:t>
            </a:r>
            <a:r>
              <a:rPr lang="en-US" sz="3200" dirty="0">
                <a:sym typeface="Symbol"/>
              </a:rPr>
              <a:t></a:t>
            </a:r>
            <a:r>
              <a:rPr lang="en-US" sz="3200" dirty="0"/>
              <a:t>4 and m</a:t>
            </a:r>
            <a:r>
              <a:rPr lang="en-US" sz="3200" dirty="0">
                <a:sym typeface="Symbol"/>
              </a:rPr>
              <a:t></a:t>
            </a:r>
            <a:r>
              <a:rPr lang="en-US" sz="3200" dirty="0"/>
              <a:t>3 = 117</a:t>
            </a:r>
            <a:r>
              <a:rPr lang="en-US" sz="3200" baseline="40000" dirty="0"/>
              <a:t>o</a:t>
            </a:r>
            <a:r>
              <a:rPr lang="en-US" sz="3200" dirty="0"/>
              <a:t>,  find m</a:t>
            </a:r>
            <a:r>
              <a:rPr lang="en-US" sz="3200" dirty="0">
                <a:sym typeface="Symbol"/>
              </a:rPr>
              <a:t></a:t>
            </a:r>
            <a:r>
              <a:rPr lang="en-US" sz="3200" dirty="0"/>
              <a:t>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1.1 Points, Lines, and Planes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633473" y="2201811"/>
            <a:ext cx="3381248" cy="1050819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Undefined Term</a:t>
              </a:r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03425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5104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 like?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3045" y="5459351"/>
            <a:ext cx="650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is it named?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19204" y="3889278"/>
            <a:ext cx="3104897" cy="1592321"/>
            <a:chOff x="914400" y="3889277"/>
            <a:chExt cx="2328673" cy="1592321"/>
          </a:xfrm>
        </p:grpSpPr>
        <p:sp>
          <p:nvSpPr>
            <p:cNvPr id="11" name="TextBox 10"/>
            <p:cNvSpPr txBox="1"/>
            <p:nvPr/>
          </p:nvSpPr>
          <p:spPr>
            <a:xfrm>
              <a:off x="914400" y="4844949"/>
              <a:ext cx="6096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i="1" dirty="0"/>
                <a:t>m</a:t>
              </a:r>
            </a:p>
          </p:txBody>
        </p:sp>
        <p:cxnSp>
          <p:nvCxnSpPr>
            <p:cNvPr id="21" name="Straight Connector 20"/>
            <p:cNvCxnSpPr>
              <a:stCxn id="6" idx="2"/>
              <a:endCxn id="11" idx="0"/>
            </p:cNvCxnSpPr>
            <p:nvPr/>
          </p:nvCxnSpPr>
          <p:spPr>
            <a:xfrm rot="5400000">
              <a:off x="1753301" y="3355177"/>
              <a:ext cx="955671" cy="20238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014725" y="2201811"/>
            <a:ext cx="4291583" cy="1369144"/>
            <a:chOff x="4511041" y="2201810"/>
            <a:chExt cx="3218687" cy="1369144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0"/>
              <a:ext cx="2048256" cy="6366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No Thickness</a:t>
              </a:r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2520135"/>
              <a:ext cx="1170432" cy="10508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014725" y="2928166"/>
            <a:ext cx="4291583" cy="642789"/>
            <a:chOff x="4511041" y="2928165"/>
            <a:chExt cx="3218687" cy="642789"/>
          </a:xfrm>
        </p:grpSpPr>
        <p:sp>
          <p:nvSpPr>
            <p:cNvPr id="15" name="TextBox 14"/>
            <p:cNvSpPr txBox="1"/>
            <p:nvPr/>
          </p:nvSpPr>
          <p:spPr>
            <a:xfrm>
              <a:off x="5681472" y="2928165"/>
              <a:ext cx="2048256" cy="6151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Goes forever</a:t>
              </a:r>
            </a:p>
          </p:txBody>
        </p:sp>
        <p:cxnSp>
          <p:nvCxnSpPr>
            <p:cNvPr id="29" name="Straight Connector 28"/>
            <p:cNvCxnSpPr>
              <a:stCxn id="6" idx="3"/>
              <a:endCxn id="15" idx="1"/>
            </p:cNvCxnSpPr>
            <p:nvPr/>
          </p:nvCxnSpPr>
          <p:spPr>
            <a:xfrm flipV="1">
              <a:off x="4511041" y="3235733"/>
              <a:ext cx="1170431" cy="3352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633477" y="3094752"/>
            <a:ext cx="3523983" cy="913199"/>
            <a:chOff x="1975105" y="3094749"/>
            <a:chExt cx="2642987" cy="913199"/>
          </a:xfrm>
        </p:grpSpPr>
        <p:sp>
          <p:nvSpPr>
            <p:cNvPr id="6" name="TextBox 5"/>
            <p:cNvSpPr txBox="1"/>
            <p:nvPr/>
          </p:nvSpPr>
          <p:spPr>
            <a:xfrm>
              <a:off x="1975105" y="3252629"/>
              <a:ext cx="2535936" cy="63664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Line         •          • 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971800" y="3559585"/>
              <a:ext cx="1447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801992" y="3094749"/>
              <a:ext cx="1816100" cy="91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i="1" dirty="0"/>
                <a:t>m</a:t>
              </a:r>
            </a:p>
            <a:p>
              <a:r>
                <a:rPr lang="en-US" sz="2667" i="1" dirty="0"/>
                <a:t>      A            B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40001" y="3889276"/>
            <a:ext cx="1784096" cy="1592323"/>
            <a:chOff x="1905001" y="3889276"/>
            <a:chExt cx="1338072" cy="15923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905001" y="4844949"/>
                  <a:ext cx="826008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⃡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𝐴𝐵</m:t>
                            </m:r>
                          </m:e>
                        </m:acc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01" y="4844949"/>
                  <a:ext cx="826008" cy="6366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>
              <a:stCxn id="6" idx="2"/>
              <a:endCxn id="12" idx="0"/>
            </p:cNvCxnSpPr>
            <p:nvPr/>
          </p:nvCxnSpPr>
          <p:spPr>
            <a:xfrm rot="5400000">
              <a:off x="2302704" y="3904578"/>
              <a:ext cx="955671" cy="9250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014725" y="3570956"/>
            <a:ext cx="4285487" cy="1349481"/>
            <a:chOff x="4511041" y="3570954"/>
            <a:chExt cx="3214115" cy="1349481"/>
          </a:xfrm>
        </p:grpSpPr>
        <p:sp>
          <p:nvSpPr>
            <p:cNvPr id="31" name="TextBox 30"/>
            <p:cNvSpPr txBox="1"/>
            <p:nvPr/>
          </p:nvSpPr>
          <p:spPr>
            <a:xfrm>
              <a:off x="5676900" y="4305300"/>
              <a:ext cx="2048256" cy="6151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1 Dimension</a:t>
              </a:r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570954"/>
              <a:ext cx="1165859" cy="10419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908800" y="5029202"/>
            <a:ext cx="3962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Through any two points there is exactly one line.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210303" y="3889279"/>
            <a:ext cx="1101344" cy="1597123"/>
            <a:chOff x="3157727" y="3889277"/>
            <a:chExt cx="826008" cy="15971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157727" y="4849751"/>
                  <a:ext cx="826008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⃡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𝐵𝐴</m:t>
                            </m:r>
                          </m:e>
                        </m:acc>
                      </m:oMath>
                    </m:oMathPara>
                  </a14:m>
                  <a:endParaRPr lang="en-US" sz="3200" i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727" y="4849751"/>
                  <a:ext cx="826008" cy="63664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2926665" y="4205684"/>
              <a:ext cx="960473" cy="3276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014721" y="3570955"/>
            <a:ext cx="4272787" cy="644632"/>
            <a:chOff x="4511041" y="3570954"/>
            <a:chExt cx="3204590" cy="644631"/>
          </a:xfrm>
        </p:grpSpPr>
        <p:sp>
          <p:nvSpPr>
            <p:cNvPr id="30" name="TextBox 29"/>
            <p:cNvSpPr txBox="1"/>
            <p:nvPr/>
          </p:nvSpPr>
          <p:spPr>
            <a:xfrm>
              <a:off x="5667375" y="3600450"/>
              <a:ext cx="2048256" cy="6151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Straight</a:t>
              </a:r>
            </a:p>
          </p:txBody>
        </p:sp>
        <p:cxnSp>
          <p:nvCxnSpPr>
            <p:cNvPr id="32" name="Straight Connector 31"/>
            <p:cNvCxnSpPr>
              <a:stCxn id="6" idx="3"/>
              <a:endCxn id="30" idx="1"/>
            </p:cNvCxnSpPr>
            <p:nvPr/>
          </p:nvCxnSpPr>
          <p:spPr>
            <a:xfrm>
              <a:off x="4511041" y="3570954"/>
              <a:ext cx="1156334" cy="3370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1.6 Describing Pairs of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ym typeface="Symbol"/>
              </a:rPr>
              <a:t></a:t>
            </a:r>
            <a:r>
              <a:rPr lang="en-US" sz="3200" i="1" dirty="0"/>
              <a:t>LMN</a:t>
            </a:r>
            <a:r>
              <a:rPr lang="en-US" sz="3200" dirty="0"/>
              <a:t> and </a:t>
            </a:r>
            <a:r>
              <a:rPr lang="en-US" sz="3200" dirty="0">
                <a:sym typeface="Symbol"/>
              </a:rPr>
              <a:t></a:t>
            </a:r>
            <a:r>
              <a:rPr lang="en-US" sz="3200" i="1" dirty="0"/>
              <a:t>PQR</a:t>
            </a:r>
            <a:r>
              <a:rPr lang="en-US" sz="3200" dirty="0"/>
              <a:t> are complementary angles. Find the measures of the angles if </a:t>
            </a:r>
            <a:r>
              <a:rPr lang="en-US" sz="3200" dirty="0" err="1"/>
              <a:t>m</a:t>
            </a:r>
            <a:r>
              <a:rPr lang="en-US" sz="3200" dirty="0" err="1">
                <a:sym typeface="Symbol"/>
              </a:rPr>
              <a:t></a:t>
            </a:r>
            <a:r>
              <a:rPr lang="en-US" sz="3200" i="1" dirty="0" err="1"/>
              <a:t>LMN</a:t>
            </a:r>
            <a:r>
              <a:rPr lang="en-US" sz="3200" dirty="0"/>
              <a:t> = (4</a:t>
            </a:r>
            <a:r>
              <a:rPr lang="en-US" sz="3200" i="1" dirty="0"/>
              <a:t>x</a:t>
            </a:r>
            <a:r>
              <a:rPr lang="en-US" sz="3200" dirty="0"/>
              <a:t> – 2)</a:t>
            </a:r>
            <a:r>
              <a:rPr lang="en-US" sz="3200" baseline="40000" dirty="0"/>
              <a:t>o</a:t>
            </a:r>
            <a:r>
              <a:rPr lang="en-US" sz="3200" dirty="0"/>
              <a:t> and </a:t>
            </a:r>
            <a:r>
              <a:rPr lang="en-US" sz="3200" dirty="0" err="1"/>
              <a:t>m</a:t>
            </a:r>
            <a:r>
              <a:rPr lang="en-US" sz="3200" dirty="0" err="1">
                <a:sym typeface="Symbol"/>
              </a:rPr>
              <a:t></a:t>
            </a:r>
            <a:r>
              <a:rPr lang="en-US" sz="3200" i="1" dirty="0" err="1"/>
              <a:t>PQR</a:t>
            </a:r>
            <a:r>
              <a:rPr lang="en-US" sz="3200" dirty="0"/>
              <a:t> = (9</a:t>
            </a:r>
            <a:r>
              <a:rPr lang="en-US" sz="3200" i="1" dirty="0"/>
              <a:t>x</a:t>
            </a:r>
            <a:r>
              <a:rPr lang="en-US" sz="3200" dirty="0"/>
              <a:t> + 1)</a:t>
            </a:r>
            <a:r>
              <a:rPr lang="en-US" sz="3200" baseline="40000" dirty="0"/>
              <a:t>o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7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1.6 Describing Pairs of Angles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473" y="3252632"/>
            <a:ext cx="3381248" cy="6366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3200" dirty="0"/>
              <a:t>Linear Pair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633473" y="2201811"/>
            <a:ext cx="3381248" cy="1050819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Angles Pairs</a:t>
              </a:r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03425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5104" y="1676400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 like?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3045" y="5459351"/>
            <a:ext cx="650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examples?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014722" y="2133600"/>
            <a:ext cx="4336285" cy="1437355"/>
            <a:chOff x="4511041" y="2133600"/>
            <a:chExt cx="3252214" cy="1437354"/>
          </a:xfrm>
        </p:grpSpPr>
        <p:sp>
          <p:nvSpPr>
            <p:cNvPr id="16" name="TextBox 15"/>
            <p:cNvSpPr txBox="1"/>
            <p:nvPr/>
          </p:nvSpPr>
          <p:spPr>
            <a:xfrm>
              <a:off x="5714999" y="2133600"/>
              <a:ext cx="2048256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92500" lnSpcReduction="10000"/>
            </a:bodyPr>
            <a:lstStyle/>
            <a:p>
              <a:r>
                <a:rPr lang="en-US" sz="3200" dirty="0"/>
                <a:t>Angles that make a </a:t>
              </a:r>
              <a:r>
                <a:rPr lang="en-US" sz="3200" u="sng" dirty="0"/>
                <a:t>line</a:t>
              </a:r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2628900"/>
              <a:ext cx="1203959" cy="9420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014725" y="3276600"/>
            <a:ext cx="4336287" cy="1066800"/>
            <a:chOff x="4511041" y="3276600"/>
            <a:chExt cx="3252215" cy="1066800"/>
          </a:xfrm>
        </p:grpSpPr>
        <p:sp>
          <p:nvSpPr>
            <p:cNvPr id="31" name="TextBox 30"/>
            <p:cNvSpPr txBox="1"/>
            <p:nvPr/>
          </p:nvSpPr>
          <p:spPr>
            <a:xfrm>
              <a:off x="5715000" y="32766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b="1" u="sng" dirty="0">
                  <a:sym typeface="Symbol"/>
                </a:rPr>
                <a:t>Line</a:t>
              </a:r>
              <a:r>
                <a:rPr lang="en-US" sz="3200" dirty="0">
                  <a:sym typeface="Symbol"/>
                </a:rPr>
                <a:t>ar Pair</a:t>
              </a:r>
              <a:endParaRPr lang="en-US" sz="3200" dirty="0"/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570954"/>
              <a:ext cx="1203959" cy="2390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014725" y="3570955"/>
            <a:ext cx="4336287" cy="1991647"/>
            <a:chOff x="4511041" y="3570954"/>
            <a:chExt cx="3252215" cy="1991646"/>
          </a:xfrm>
        </p:grpSpPr>
        <p:sp>
          <p:nvSpPr>
            <p:cNvPr id="52" name="TextBox 51"/>
            <p:cNvSpPr txBox="1"/>
            <p:nvPr/>
          </p:nvSpPr>
          <p:spPr>
            <a:xfrm>
              <a:off x="5715000" y="44958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>
                  <a:sym typeface="Symbol"/>
                </a:rPr>
                <a:t>Adjacent angles</a:t>
              </a:r>
              <a:endParaRPr lang="en-US" sz="3200" dirty="0"/>
            </a:p>
          </p:txBody>
        </p:sp>
        <p:cxnSp>
          <p:nvCxnSpPr>
            <p:cNvPr id="54" name="Straight Connector 53"/>
            <p:cNvCxnSpPr>
              <a:stCxn id="6" idx="3"/>
              <a:endCxn id="52" idx="1"/>
            </p:cNvCxnSpPr>
            <p:nvPr/>
          </p:nvCxnSpPr>
          <p:spPr>
            <a:xfrm>
              <a:off x="4511041" y="3570954"/>
              <a:ext cx="1203959" cy="14582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914404" y="3889280"/>
            <a:ext cx="3409697" cy="1597121"/>
            <a:chOff x="685800" y="3889279"/>
            <a:chExt cx="2557273" cy="1597121"/>
          </a:xfrm>
        </p:grpSpPr>
        <p:cxnSp>
          <p:nvCxnSpPr>
            <p:cNvPr id="36" name="Straight Connector 35"/>
            <p:cNvCxnSpPr>
              <a:stCxn id="6" idx="2"/>
              <a:endCxn id="45" idx="0"/>
            </p:cNvCxnSpPr>
            <p:nvPr/>
          </p:nvCxnSpPr>
          <p:spPr>
            <a:xfrm rot="5400000">
              <a:off x="2099326" y="3504453"/>
              <a:ext cx="758922" cy="15285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85800" y="4648200"/>
              <a:ext cx="20574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3200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38200" y="4800600"/>
              <a:ext cx="1676400" cy="685800"/>
              <a:chOff x="838200" y="4800600"/>
              <a:chExt cx="1676400" cy="685800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838200" y="5257800"/>
                <a:ext cx="16764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1600200" y="4800600"/>
                <a:ext cx="685800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Arc 64"/>
              <p:cNvSpPr/>
              <p:nvPr/>
            </p:nvSpPr>
            <p:spPr>
              <a:xfrm>
                <a:off x="1524000" y="5105400"/>
                <a:ext cx="304800" cy="304800"/>
              </a:xfrm>
              <a:prstGeom prst="arc">
                <a:avLst>
                  <a:gd name="adj1" fmla="val 18900000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6" name="Arc 65"/>
              <p:cNvSpPr/>
              <p:nvPr/>
            </p:nvSpPr>
            <p:spPr>
              <a:xfrm>
                <a:off x="1524000" y="5105400"/>
                <a:ext cx="304800" cy="304800"/>
              </a:xfrm>
              <a:prstGeom prst="arc">
                <a:avLst>
                  <a:gd name="adj1" fmla="val 10943157"/>
                  <a:gd name="adj2" fmla="val 1880180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7" name="Arc 66"/>
              <p:cNvSpPr/>
              <p:nvPr/>
            </p:nvSpPr>
            <p:spPr>
              <a:xfrm>
                <a:off x="1447800" y="5029200"/>
                <a:ext cx="457200" cy="457200"/>
              </a:xfrm>
              <a:prstGeom prst="arc">
                <a:avLst>
                  <a:gd name="adj1" fmla="val 10943157"/>
                  <a:gd name="adj2" fmla="val 1880180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4267200" y="3889279"/>
            <a:ext cx="2743200" cy="1547971"/>
            <a:chOff x="3200400" y="3889278"/>
            <a:chExt cx="2057400" cy="1547971"/>
          </a:xfrm>
        </p:grpSpPr>
        <p:sp>
          <p:nvSpPr>
            <p:cNvPr id="42" name="TextBox 41"/>
            <p:cNvSpPr txBox="1"/>
            <p:nvPr/>
          </p:nvSpPr>
          <p:spPr>
            <a:xfrm>
              <a:off x="3200400" y="4648200"/>
              <a:ext cx="20574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3200" dirty="0"/>
            </a:p>
          </p:txBody>
        </p:sp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3356625" y="3775725"/>
              <a:ext cx="758922" cy="9860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4114800" y="4800600"/>
              <a:ext cx="9906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Arc 56"/>
            <p:cNvSpPr/>
            <p:nvPr/>
          </p:nvSpPr>
          <p:spPr>
            <a:xfrm>
              <a:off x="4038600" y="4876800"/>
              <a:ext cx="304800" cy="304800"/>
            </a:xfrm>
            <a:prstGeom prst="arc">
              <a:avLst>
                <a:gd name="adj1" fmla="val 11044484"/>
                <a:gd name="adj2" fmla="val 2031776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Arc 57"/>
            <p:cNvSpPr/>
            <p:nvPr/>
          </p:nvSpPr>
          <p:spPr>
            <a:xfrm>
              <a:off x="4191000" y="4876800"/>
              <a:ext cx="304800" cy="304800"/>
            </a:xfrm>
            <a:prstGeom prst="arc">
              <a:avLst>
                <a:gd name="adj1" fmla="val 19600576"/>
                <a:gd name="adj2" fmla="val 182698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Arc 61"/>
            <p:cNvSpPr/>
            <p:nvPr/>
          </p:nvSpPr>
          <p:spPr>
            <a:xfrm>
              <a:off x="4038600" y="4876800"/>
              <a:ext cx="381000" cy="381000"/>
            </a:xfrm>
            <a:prstGeom prst="arc">
              <a:avLst>
                <a:gd name="adj1" fmla="val 19600570"/>
                <a:gd name="adj2" fmla="val 80974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3352800" y="4876800"/>
              <a:ext cx="1752600" cy="382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1.6 Describing Pairs of Angles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473" y="3252632"/>
            <a:ext cx="3381248" cy="6366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en-US" sz="3200" dirty="0"/>
              <a:t>Vertical Angles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633473" y="2201811"/>
            <a:ext cx="3381248" cy="1050819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Angles Pairs</a:t>
              </a:r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03425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5104" y="1676400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 like?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3045" y="5459351"/>
            <a:ext cx="650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are examples?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014722" y="2133600"/>
            <a:ext cx="4336285" cy="1437355"/>
            <a:chOff x="4511041" y="2133600"/>
            <a:chExt cx="3252214" cy="1437354"/>
          </a:xfrm>
        </p:grpSpPr>
        <p:sp>
          <p:nvSpPr>
            <p:cNvPr id="16" name="TextBox 15"/>
            <p:cNvSpPr txBox="1"/>
            <p:nvPr/>
          </p:nvSpPr>
          <p:spPr>
            <a:xfrm>
              <a:off x="5714999" y="2133600"/>
              <a:ext cx="2048256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85000" lnSpcReduction="10000"/>
            </a:bodyPr>
            <a:lstStyle/>
            <a:p>
              <a:r>
                <a:rPr lang="en-US" sz="3200" dirty="0"/>
                <a:t>Angles formed when 2 line cross</a:t>
              </a:r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2628900"/>
              <a:ext cx="1203959" cy="9420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014725" y="3276600"/>
            <a:ext cx="4336287" cy="1066800"/>
            <a:chOff x="4511041" y="3276600"/>
            <a:chExt cx="3252215" cy="1066800"/>
          </a:xfrm>
        </p:grpSpPr>
        <p:sp>
          <p:nvSpPr>
            <p:cNvPr id="31" name="TextBox 30"/>
            <p:cNvSpPr txBox="1"/>
            <p:nvPr/>
          </p:nvSpPr>
          <p:spPr>
            <a:xfrm>
              <a:off x="5715000" y="32766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7500" lnSpcReduction="20000"/>
            </a:bodyPr>
            <a:lstStyle/>
            <a:p>
              <a:r>
                <a:rPr lang="en-US" sz="3200">
                  <a:sym typeface="Symbol"/>
                </a:rPr>
                <a:t>On </a:t>
              </a:r>
              <a:r>
                <a:rPr lang="en-US" sz="3200" dirty="0">
                  <a:sym typeface="Symbol"/>
                </a:rPr>
                <a:t>opposite sides of the intersection</a:t>
              </a:r>
              <a:endParaRPr lang="en-US" sz="3200" dirty="0"/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570954"/>
              <a:ext cx="1203959" cy="2390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014725" y="3570955"/>
            <a:ext cx="4336287" cy="1991647"/>
            <a:chOff x="4511041" y="3570954"/>
            <a:chExt cx="3252215" cy="1991646"/>
          </a:xfrm>
        </p:grpSpPr>
        <p:sp>
          <p:nvSpPr>
            <p:cNvPr id="52" name="TextBox 51"/>
            <p:cNvSpPr txBox="1"/>
            <p:nvPr/>
          </p:nvSpPr>
          <p:spPr>
            <a:xfrm>
              <a:off x="5715000" y="4495800"/>
              <a:ext cx="2048256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7500" lnSpcReduction="20000"/>
            </a:bodyPr>
            <a:lstStyle/>
            <a:p>
              <a:r>
                <a:rPr lang="en-US" sz="3200" dirty="0">
                  <a:sym typeface="Symbol"/>
                </a:rPr>
                <a:t>Are </a:t>
              </a:r>
              <a:r>
                <a:rPr lang="en-US" sz="3200" u="sng" dirty="0">
                  <a:sym typeface="Symbol"/>
                </a:rPr>
                <a:t>not</a:t>
              </a:r>
              <a:r>
                <a:rPr lang="en-US" sz="3200" dirty="0">
                  <a:sym typeface="Symbol"/>
                </a:rPr>
                <a:t> necessarily above </a:t>
              </a:r>
              <a:r>
                <a:rPr lang="en-US" sz="3200">
                  <a:sym typeface="Symbol"/>
                </a:rPr>
                <a:t>each other</a:t>
              </a:r>
              <a:endParaRPr lang="en-US" sz="3200" dirty="0"/>
            </a:p>
          </p:txBody>
        </p:sp>
        <p:cxnSp>
          <p:nvCxnSpPr>
            <p:cNvPr id="54" name="Straight Connector 53"/>
            <p:cNvCxnSpPr>
              <a:stCxn id="6" idx="3"/>
              <a:endCxn id="52" idx="1"/>
            </p:cNvCxnSpPr>
            <p:nvPr/>
          </p:nvCxnSpPr>
          <p:spPr>
            <a:xfrm>
              <a:off x="4511041" y="3570954"/>
              <a:ext cx="1203959" cy="14582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914404" y="3889280"/>
            <a:ext cx="3409697" cy="1547971"/>
            <a:chOff x="685800" y="3889279"/>
            <a:chExt cx="2557273" cy="1547970"/>
          </a:xfrm>
        </p:grpSpPr>
        <p:cxnSp>
          <p:nvCxnSpPr>
            <p:cNvPr id="36" name="Straight Connector 35"/>
            <p:cNvCxnSpPr>
              <a:stCxn id="6" idx="2"/>
              <a:endCxn id="45" idx="0"/>
            </p:cNvCxnSpPr>
            <p:nvPr/>
          </p:nvCxnSpPr>
          <p:spPr>
            <a:xfrm rot="5400000">
              <a:off x="2099326" y="3504453"/>
              <a:ext cx="758922" cy="15285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85800" y="4648200"/>
              <a:ext cx="20574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32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838200" y="4724400"/>
              <a:ext cx="1600200" cy="533400"/>
              <a:chOff x="838200" y="4724400"/>
              <a:chExt cx="1600200" cy="533400"/>
            </a:xfrm>
          </p:grpSpPr>
          <p:sp>
            <p:nvSpPr>
              <p:cNvPr id="66" name="Arc 65"/>
              <p:cNvSpPr/>
              <p:nvPr/>
            </p:nvSpPr>
            <p:spPr>
              <a:xfrm>
                <a:off x="1484375" y="4843825"/>
                <a:ext cx="304800" cy="304800"/>
              </a:xfrm>
              <a:prstGeom prst="arc">
                <a:avLst>
                  <a:gd name="adj1" fmla="val 10050168"/>
                  <a:gd name="adj2" fmla="val 1210350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838200" y="4724400"/>
                <a:ext cx="1600200" cy="533400"/>
                <a:chOff x="838200" y="4724400"/>
                <a:chExt cx="1600200" cy="533400"/>
              </a:xfrm>
            </p:grpSpPr>
            <p:cxnSp>
              <p:nvCxnSpPr>
                <p:cNvPr id="49" name="Straight Arrow Connector 48"/>
                <p:cNvCxnSpPr/>
                <p:nvPr/>
              </p:nvCxnSpPr>
              <p:spPr>
                <a:xfrm flipV="1">
                  <a:off x="838200" y="4724400"/>
                  <a:ext cx="1524000" cy="5334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Arc 64"/>
                <p:cNvSpPr/>
                <p:nvPr/>
              </p:nvSpPr>
              <p:spPr>
                <a:xfrm>
                  <a:off x="1490750" y="4833850"/>
                  <a:ext cx="304800" cy="304800"/>
                </a:xfrm>
                <a:prstGeom prst="arc">
                  <a:avLst>
                    <a:gd name="adj1" fmla="val 20303006"/>
                    <a:gd name="adj2" fmla="val 960336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914400" y="4724400"/>
                  <a:ext cx="1524000" cy="5334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0" name="Group 69"/>
          <p:cNvGrpSpPr/>
          <p:nvPr/>
        </p:nvGrpSpPr>
        <p:grpSpPr>
          <a:xfrm>
            <a:off x="4267200" y="3889279"/>
            <a:ext cx="2743200" cy="1547971"/>
            <a:chOff x="3200400" y="3889278"/>
            <a:chExt cx="2057400" cy="1547971"/>
          </a:xfrm>
        </p:grpSpPr>
        <p:sp>
          <p:nvSpPr>
            <p:cNvPr id="42" name="TextBox 41"/>
            <p:cNvSpPr txBox="1"/>
            <p:nvPr/>
          </p:nvSpPr>
          <p:spPr>
            <a:xfrm>
              <a:off x="3200400" y="4648200"/>
              <a:ext cx="2057400" cy="789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endParaRPr lang="en-US" sz="3200" dirty="0"/>
            </a:p>
          </p:txBody>
        </p:sp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3356625" y="3775725"/>
              <a:ext cx="758922" cy="9860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3429000" y="4724400"/>
              <a:ext cx="1600200" cy="533400"/>
              <a:chOff x="838200" y="4724400"/>
              <a:chExt cx="1600200" cy="533400"/>
            </a:xfrm>
          </p:grpSpPr>
          <p:sp>
            <p:nvSpPr>
              <p:cNvPr id="50" name="Arc 49"/>
              <p:cNvSpPr/>
              <p:nvPr/>
            </p:nvSpPr>
            <p:spPr>
              <a:xfrm>
                <a:off x="1484375" y="4843825"/>
                <a:ext cx="304800" cy="304800"/>
              </a:xfrm>
              <a:prstGeom prst="arc">
                <a:avLst>
                  <a:gd name="adj1" fmla="val 12250184"/>
                  <a:gd name="adj2" fmla="val 2011841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grpSp>
            <p:nvGrpSpPr>
              <p:cNvPr id="53" name="Group 45"/>
              <p:cNvGrpSpPr/>
              <p:nvPr/>
            </p:nvGrpSpPr>
            <p:grpSpPr>
              <a:xfrm>
                <a:off x="838200" y="4724400"/>
                <a:ext cx="1600200" cy="533400"/>
                <a:chOff x="838200" y="4724400"/>
                <a:chExt cx="1600200" cy="533400"/>
              </a:xfrm>
            </p:grpSpPr>
            <p:cxnSp>
              <p:nvCxnSpPr>
                <p:cNvPr id="55" name="Straight Arrow Connector 54"/>
                <p:cNvCxnSpPr/>
                <p:nvPr/>
              </p:nvCxnSpPr>
              <p:spPr>
                <a:xfrm flipV="1">
                  <a:off x="838200" y="4724400"/>
                  <a:ext cx="1524000" cy="5334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Arc 55"/>
                <p:cNvSpPr/>
                <p:nvPr/>
              </p:nvSpPr>
              <p:spPr>
                <a:xfrm>
                  <a:off x="1490750" y="4833850"/>
                  <a:ext cx="304800" cy="304800"/>
                </a:xfrm>
                <a:prstGeom prst="arc">
                  <a:avLst>
                    <a:gd name="adj1" fmla="val 931541"/>
                    <a:gd name="adj2" fmla="val 9636385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914400" y="4724400"/>
                  <a:ext cx="1524000" cy="5334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0" name="TextBox 59"/>
          <p:cNvSpPr txBox="1"/>
          <p:nvPr/>
        </p:nvSpPr>
        <p:spPr>
          <a:xfrm>
            <a:off x="6197600" y="6096000"/>
            <a:ext cx="53848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Vertical Angles are congruent.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8" grpId="0"/>
      <p:bldP spid="19" grpId="0"/>
      <p:bldP spid="6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1.6 Describing Pairs of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custGeom>
            <a:avLst/>
            <a:gdLst>
              <a:gd name="connsiteX0" fmla="*/ 0 w 8229600"/>
              <a:gd name="connsiteY0" fmla="*/ 0 h 5257800"/>
              <a:gd name="connsiteX1" fmla="*/ 8229600 w 8229600"/>
              <a:gd name="connsiteY1" fmla="*/ 0 h 5257800"/>
              <a:gd name="connsiteX2" fmla="*/ 5486427 w 8229600"/>
              <a:gd name="connsiteY2" fmla="*/ 1752583 h 5257800"/>
              <a:gd name="connsiteX3" fmla="*/ 2482891 w 8229600"/>
              <a:gd name="connsiteY3" fmla="*/ 1752583 h 5257800"/>
              <a:gd name="connsiteX4" fmla="*/ 2482891 w 8229600"/>
              <a:gd name="connsiteY4" fmla="*/ 3671509 h 5257800"/>
              <a:gd name="connsiteX5" fmla="*/ 0 w 8229600"/>
              <a:gd name="connsiteY5" fmla="*/ 5257800 h 5257800"/>
              <a:gd name="connsiteX6" fmla="*/ 0 w 8229600"/>
              <a:gd name="connsiteY6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9600" h="5257800">
                <a:moveTo>
                  <a:pt x="0" y="0"/>
                </a:moveTo>
                <a:lnTo>
                  <a:pt x="8229600" y="0"/>
                </a:lnTo>
                <a:lnTo>
                  <a:pt x="5486427" y="1752583"/>
                </a:lnTo>
                <a:lnTo>
                  <a:pt x="2482891" y="1752583"/>
                </a:lnTo>
                <a:lnTo>
                  <a:pt x="2482891" y="3671509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/>
          <a:p>
            <a:r>
              <a:rPr lang="en-US" sz="3733" dirty="0"/>
              <a:t>Do any of the numbered angles in the diagram below form a linear pair? </a:t>
            </a:r>
          </a:p>
          <a:p>
            <a:endParaRPr lang="en-US" sz="3733" dirty="0"/>
          </a:p>
          <a:p>
            <a:r>
              <a:rPr lang="en-US" sz="3733" dirty="0"/>
              <a:t>Which angles are vertical angles?</a:t>
            </a:r>
          </a:p>
          <a:p>
            <a:endParaRPr lang="en-US" sz="3733" dirty="0"/>
          </a:p>
          <a:p>
            <a:endParaRPr lang="en-US" sz="3733" dirty="0"/>
          </a:p>
          <a:p>
            <a:endParaRPr lang="en-US" sz="3733" dirty="0"/>
          </a:p>
        </p:txBody>
      </p:sp>
      <p:graphicFrame>
        <p:nvGraphicFramePr>
          <p:cNvPr id="4" name="Object 79"/>
          <p:cNvGraphicFramePr>
            <a:graphicFrameLocks noChangeAspect="1"/>
          </p:cNvGraphicFramePr>
          <p:nvPr/>
        </p:nvGraphicFramePr>
        <p:xfrm>
          <a:off x="8132233" y="2311401"/>
          <a:ext cx="3996267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2996825" imgH="1980952" progId="">
                  <p:embed/>
                </p:oleObj>
              </mc:Choice>
              <mc:Fallback>
                <p:oleObj name="Image" r:id="rId3" imgW="2996825" imgH="1980952" progId="">
                  <p:embed/>
                  <p:pic>
                    <p:nvPicPr>
                      <p:cNvPr id="4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2233" y="2311401"/>
                        <a:ext cx="3996267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1.6 Describing Pairs of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custGeom>
            <a:avLst/>
            <a:gdLst>
              <a:gd name="connsiteX0" fmla="*/ 0 w 8229600"/>
              <a:gd name="connsiteY0" fmla="*/ 0 h 5257800"/>
              <a:gd name="connsiteX1" fmla="*/ 8229600 w 8229600"/>
              <a:gd name="connsiteY1" fmla="*/ 0 h 5257800"/>
              <a:gd name="connsiteX2" fmla="*/ 5486427 w 8229600"/>
              <a:gd name="connsiteY2" fmla="*/ 1752583 h 5257800"/>
              <a:gd name="connsiteX3" fmla="*/ 2482891 w 8229600"/>
              <a:gd name="connsiteY3" fmla="*/ 1752583 h 5257800"/>
              <a:gd name="connsiteX4" fmla="*/ 2482891 w 8229600"/>
              <a:gd name="connsiteY4" fmla="*/ 3671509 h 5257800"/>
              <a:gd name="connsiteX5" fmla="*/ 0 w 8229600"/>
              <a:gd name="connsiteY5" fmla="*/ 5257800 h 5257800"/>
              <a:gd name="connsiteX6" fmla="*/ 0 w 8229600"/>
              <a:gd name="connsiteY6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9600" h="5257800">
                <a:moveTo>
                  <a:pt x="0" y="0"/>
                </a:moveTo>
                <a:lnTo>
                  <a:pt x="8229600" y="0"/>
                </a:lnTo>
                <a:lnTo>
                  <a:pt x="5486427" y="1752583"/>
                </a:lnTo>
                <a:lnTo>
                  <a:pt x="2482891" y="1752583"/>
                </a:lnTo>
                <a:lnTo>
                  <a:pt x="2482891" y="3671509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/>
          <a:p>
            <a:r>
              <a:rPr lang="en-US" sz="3200" dirty="0"/>
              <a:t>Two angles form a linear pair. The measure of one angle is 3 times the measure of the </a:t>
            </a:r>
            <a:r>
              <a:rPr lang="en-US" sz="3600" dirty="0"/>
              <a:t>other</a:t>
            </a:r>
            <a:r>
              <a:rPr lang="en-US" sz="3200" dirty="0"/>
              <a:t>. Find the measure of each angle.</a:t>
            </a:r>
          </a:p>
        </p:txBody>
      </p:sp>
    </p:spTree>
    <p:extLst>
      <p:ext uri="{BB962C8B-B14F-4D97-AF65-F5344CB8AC3E}">
        <p14:creationId xmlns:p14="http://schemas.microsoft.com/office/powerpoint/2010/main" val="106859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1.6 Describing Pairs of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3338"/>
            <a:ext cx="12192000" cy="564466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Things you can assume in diagrams.</a:t>
            </a:r>
          </a:p>
          <a:p>
            <a:pPr lvl="1"/>
            <a:r>
              <a:rPr lang="en-US" sz="3200" dirty="0"/>
              <a:t>Points are coplanar</a:t>
            </a:r>
          </a:p>
          <a:p>
            <a:pPr lvl="1"/>
            <a:r>
              <a:rPr lang="en-US" sz="3200" dirty="0"/>
              <a:t>Intersections</a:t>
            </a:r>
          </a:p>
          <a:p>
            <a:pPr lvl="1"/>
            <a:r>
              <a:rPr lang="en-US" sz="3200" dirty="0"/>
              <a:t>Lines are straight</a:t>
            </a:r>
          </a:p>
          <a:p>
            <a:pPr lvl="1"/>
            <a:r>
              <a:rPr lang="en-US" sz="3200" dirty="0" err="1"/>
              <a:t>Betweenness</a:t>
            </a:r>
            <a:endParaRPr lang="en-US" sz="3200" dirty="0"/>
          </a:p>
          <a:p>
            <a:r>
              <a:rPr lang="en-US" sz="3200" dirty="0"/>
              <a:t>Things you cannot assume in diagrams</a:t>
            </a:r>
          </a:p>
          <a:p>
            <a:pPr lvl="1"/>
            <a:r>
              <a:rPr lang="en-US" sz="3200" dirty="0"/>
              <a:t>Congruence unless stated</a:t>
            </a:r>
          </a:p>
          <a:p>
            <a:pPr lvl="1"/>
            <a:r>
              <a:rPr lang="en-US" sz="3200" dirty="0"/>
              <a:t>Right angles unless stated</a:t>
            </a:r>
          </a:p>
          <a:p>
            <a:r>
              <a:rPr lang="en-US" sz="3200" dirty="0"/>
              <a:t>50 #2, 4, 6, 8, 10, 12, 14, 16, 20, 22, 24, 26, 28, 40, </a:t>
            </a:r>
            <a:br>
              <a:rPr lang="en-US" sz="3200" dirty="0"/>
            </a:br>
            <a:r>
              <a:rPr lang="en-US" sz="3200" dirty="0"/>
              <a:t>42, 51, 52, 53, 54, 62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1.1 Points, Lines, and Planes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633473" y="2201811"/>
            <a:ext cx="3381248" cy="922391"/>
            <a:chOff x="1975105" y="2201810"/>
            <a:chExt cx="2535936" cy="922391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Undefined Term</a:t>
              </a:r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100201" y="2981330"/>
              <a:ext cx="28574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03425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5104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 like?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3045" y="5459351"/>
            <a:ext cx="650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is it named?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219200" y="4114802"/>
            <a:ext cx="3104899" cy="1366797"/>
            <a:chOff x="914400" y="4114801"/>
            <a:chExt cx="2328674" cy="1366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14400" y="4844949"/>
                  <a:ext cx="1600199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/>
                </a:bodyPr>
                <a:lstStyle/>
                <a:p>
                  <a:r>
                    <a:rPr lang="en-US" sz="3200" dirty="0"/>
                    <a:t>Plane </a:t>
                  </a:r>
                  <a14:m>
                    <m:oMath xmlns:m="http://schemas.openxmlformats.org/officeDocument/2006/math">
                      <m:r>
                        <a:rPr lang="en-US" sz="3200" b="1" i="1" dirty="0">
                          <a:latin typeface="Cambria Math"/>
                        </a:rPr>
                        <m:t>𝓡</m:t>
                      </m:r>
                    </m:oMath>
                  </a14:m>
                  <a:endParaRPr lang="en-US" sz="3200" b="1" i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4844949"/>
                  <a:ext cx="1600199" cy="6366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>
              <a:stCxn id="6" idx="2"/>
              <a:endCxn id="11" idx="0"/>
            </p:cNvCxnSpPr>
            <p:nvPr/>
          </p:nvCxnSpPr>
          <p:spPr>
            <a:xfrm rot="5400000">
              <a:off x="2113713" y="3715589"/>
              <a:ext cx="730149" cy="15285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860800" y="4114801"/>
            <a:ext cx="2032000" cy="1398649"/>
            <a:chOff x="2895600" y="4114800"/>
            <a:chExt cx="1524000" cy="1398649"/>
          </a:xfrm>
        </p:grpSpPr>
        <p:sp>
          <p:nvSpPr>
            <p:cNvPr id="12" name="TextBox 11"/>
            <p:cNvSpPr txBox="1"/>
            <p:nvPr/>
          </p:nvSpPr>
          <p:spPr>
            <a:xfrm>
              <a:off x="2895600" y="4876800"/>
              <a:ext cx="15240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Plane </a:t>
              </a:r>
              <a:r>
                <a:rPr lang="en-US" sz="3200" i="1" dirty="0"/>
                <a:t>ABC</a:t>
              </a:r>
            </a:p>
          </p:txBody>
        </p:sp>
        <p:cxnSp>
          <p:nvCxnSpPr>
            <p:cNvPr id="23" name="Straight Connector 22"/>
            <p:cNvCxnSpPr>
              <a:stCxn id="6" idx="2"/>
              <a:endCxn id="12" idx="0"/>
            </p:cNvCxnSpPr>
            <p:nvPr/>
          </p:nvCxnSpPr>
          <p:spPr>
            <a:xfrm rot="16200000" flipH="1">
              <a:off x="3069338" y="4288536"/>
              <a:ext cx="761999" cy="4145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014725" y="2201812"/>
            <a:ext cx="5967979" cy="1417691"/>
            <a:chOff x="4511041" y="2201810"/>
            <a:chExt cx="4475984" cy="1417692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0"/>
              <a:ext cx="3305553" cy="6366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No Thickness</a:t>
              </a:r>
            </a:p>
          </p:txBody>
        </p:sp>
        <p:cxnSp>
          <p:nvCxnSpPr>
            <p:cNvPr id="27" name="Straight Connector 26"/>
            <p:cNvCxnSpPr>
              <a:cxnSpLocks/>
              <a:stCxn id="6" idx="3"/>
              <a:endCxn id="16" idx="1"/>
            </p:cNvCxnSpPr>
            <p:nvPr/>
          </p:nvCxnSpPr>
          <p:spPr>
            <a:xfrm flipV="1">
              <a:off x="4511041" y="2520135"/>
              <a:ext cx="1170431" cy="10993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014725" y="3042467"/>
            <a:ext cx="5974075" cy="615136"/>
            <a:chOff x="4511041" y="3042465"/>
            <a:chExt cx="4480556" cy="615135"/>
          </a:xfrm>
        </p:grpSpPr>
        <p:sp>
          <p:nvSpPr>
            <p:cNvPr id="15" name="TextBox 14"/>
            <p:cNvSpPr txBox="1"/>
            <p:nvPr/>
          </p:nvSpPr>
          <p:spPr>
            <a:xfrm>
              <a:off x="5681472" y="3042465"/>
              <a:ext cx="3310125" cy="6151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7500" lnSpcReduction="20000"/>
            </a:bodyPr>
            <a:lstStyle/>
            <a:p>
              <a:r>
                <a:rPr lang="en-US" sz="3200" dirty="0"/>
                <a:t>Goes forever in both directions</a:t>
              </a:r>
            </a:p>
          </p:txBody>
        </p:sp>
        <p:cxnSp>
          <p:nvCxnSpPr>
            <p:cNvPr id="29" name="Straight Connector 28"/>
            <p:cNvCxnSpPr>
              <a:cxnSpLocks/>
              <a:stCxn id="6" idx="3"/>
              <a:endCxn id="15" idx="1"/>
            </p:cNvCxnSpPr>
            <p:nvPr/>
          </p:nvCxnSpPr>
          <p:spPr>
            <a:xfrm flipV="1">
              <a:off x="4511041" y="3350033"/>
              <a:ext cx="1170431" cy="2694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633477" y="3114044"/>
            <a:ext cx="3589527" cy="1000759"/>
            <a:chOff x="1975105" y="3114043"/>
            <a:chExt cx="2692145" cy="1000759"/>
          </a:xfrm>
        </p:grpSpPr>
        <p:sp>
          <p:nvSpPr>
            <p:cNvPr id="50" name="Parallelogram 49"/>
            <p:cNvSpPr/>
            <p:nvPr/>
          </p:nvSpPr>
          <p:spPr>
            <a:xfrm>
              <a:off x="2971800" y="3200400"/>
              <a:ext cx="1447800" cy="762000"/>
            </a:xfrm>
            <a:prstGeom prst="parallelogram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75105" y="3124202"/>
              <a:ext cx="2535936" cy="9906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rmAutofit fontScale="92500" lnSpcReduction="10000"/>
            </a:bodyPr>
            <a:lstStyle/>
            <a:p>
              <a:r>
                <a:rPr lang="en-US" sz="3200" dirty="0"/>
                <a:t>Plane       •          •</a:t>
              </a:r>
            </a:p>
            <a:p>
              <a:r>
                <a:rPr lang="en-US" sz="3200" dirty="0"/>
                <a:t> 	                •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990850" y="3114043"/>
                  <a:ext cx="1676400" cy="913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67" dirty="0"/>
                    <a:t>    </a:t>
                  </a:r>
                  <a:r>
                    <a:rPr lang="en-US" sz="2667" i="1" dirty="0"/>
                    <a:t>A            B</a:t>
                  </a:r>
                </a:p>
                <a:p>
                  <a14:m>
                    <m:oMath xmlns:m="http://schemas.openxmlformats.org/officeDocument/2006/math">
                      <m:r>
                        <a:rPr lang="en-US" sz="2667" b="1" i="1" dirty="0">
                          <a:latin typeface="Cambria Math"/>
                        </a:rPr>
                        <m:t>𝓡</m:t>
                      </m:r>
                    </m:oMath>
                  </a14:m>
                  <a:r>
                    <a:rPr lang="en-US" sz="2667" i="1" dirty="0"/>
                    <a:t>      C    </a:t>
                  </a: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850" y="3114043"/>
                  <a:ext cx="1676400" cy="913199"/>
                </a:xfrm>
                <a:prstGeom prst="rect">
                  <a:avLst/>
                </a:prstGeom>
                <a:blipFill>
                  <a:blip r:embed="rId4"/>
                  <a:stretch>
                    <a:fillRect t="-7333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6014725" y="3619503"/>
            <a:ext cx="5967979" cy="881833"/>
            <a:chOff x="4511041" y="3619503"/>
            <a:chExt cx="4475984" cy="881832"/>
          </a:xfrm>
        </p:grpSpPr>
        <p:sp>
          <p:nvSpPr>
            <p:cNvPr id="31" name="TextBox 30"/>
            <p:cNvSpPr txBox="1"/>
            <p:nvPr/>
          </p:nvSpPr>
          <p:spPr>
            <a:xfrm>
              <a:off x="5676900" y="3886200"/>
              <a:ext cx="3310125" cy="6151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2 Dimensions</a:t>
              </a:r>
            </a:p>
          </p:txBody>
        </p:sp>
        <p:cxnSp>
          <p:nvCxnSpPr>
            <p:cNvPr id="34" name="Straight Connector 33"/>
            <p:cNvCxnSpPr>
              <a:cxnSpLocks/>
              <a:stCxn id="6" idx="3"/>
              <a:endCxn id="31" idx="1"/>
            </p:cNvCxnSpPr>
            <p:nvPr/>
          </p:nvCxnSpPr>
          <p:spPr>
            <a:xfrm>
              <a:off x="4511041" y="3619503"/>
              <a:ext cx="1165859" cy="5742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908800" y="4876799"/>
            <a:ext cx="5080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Through any three  </a:t>
            </a:r>
            <a:r>
              <a:rPr lang="en-US" sz="3200" dirty="0" err="1"/>
              <a:t>noncollinear</a:t>
            </a:r>
            <a:r>
              <a:rPr lang="en-US" sz="3200" dirty="0"/>
              <a:t> points, there is exactly one plane.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1.1 Points, Lines, and Planes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71120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733" dirty="0"/>
                  <a:t>Give two other names for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733" i="1">
                            <a:latin typeface="Cambria Math"/>
                          </a:rPr>
                          <m:t>𝐵𝐷</m:t>
                        </m:r>
                      </m:e>
                    </m:acc>
                  </m:oMath>
                </a14:m>
                <a:endParaRPr lang="en-US" sz="3733" dirty="0"/>
              </a:p>
              <a:p>
                <a:endParaRPr lang="en-US" sz="3733" dirty="0"/>
              </a:p>
              <a:p>
                <a:r>
                  <a:rPr lang="en-US" sz="3733" dirty="0"/>
                  <a:t>Give another name for plane </a:t>
                </a:r>
                <a14:m>
                  <m:oMath xmlns:m="http://schemas.openxmlformats.org/officeDocument/2006/math">
                    <m:r>
                      <a:rPr lang="en-US" sz="3733" i="1">
                        <a:latin typeface="Cambria Math"/>
                      </a:rPr>
                      <m:t>𝒯</m:t>
                    </m:r>
                  </m:oMath>
                </a14:m>
                <a:endParaRPr lang="en-US" sz="3733" i="1" dirty="0"/>
              </a:p>
              <a:p>
                <a:endParaRPr lang="en-US" sz="3733" dirty="0"/>
              </a:p>
              <a:p>
                <a:r>
                  <a:rPr lang="en-US" sz="3733" dirty="0"/>
                  <a:t>Name  three collinear points</a:t>
                </a:r>
              </a:p>
              <a:p>
                <a:endParaRPr lang="en-US" sz="3733" dirty="0"/>
              </a:p>
              <a:p>
                <a:r>
                  <a:rPr lang="en-US" sz="3733" dirty="0"/>
                  <a:t>Name four coplanar points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7112000" cy="4525963"/>
              </a:xfrm>
              <a:blipFill>
                <a:blip r:embed="rId3"/>
                <a:stretch>
                  <a:fillRect l="-2485" t="-2156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7315197" y="2133600"/>
            <a:ext cx="4165603" cy="3657600"/>
            <a:chOff x="5486398" y="2133600"/>
            <a:chExt cx="3124202" cy="3657600"/>
          </a:xfrm>
        </p:grpSpPr>
        <p:grpSp>
          <p:nvGrpSpPr>
            <p:cNvPr id="21" name="Group 20"/>
            <p:cNvGrpSpPr/>
            <p:nvPr/>
          </p:nvGrpSpPr>
          <p:grpSpPr>
            <a:xfrm>
              <a:off x="5486398" y="2133600"/>
              <a:ext cx="3009894" cy="3657600"/>
              <a:chOff x="5867396" y="2133600"/>
              <a:chExt cx="2633656" cy="2552700"/>
            </a:xfrm>
          </p:grpSpPr>
          <p:sp>
            <p:nvSpPr>
              <p:cNvPr id="5" name="Parallelogram 4"/>
              <p:cNvSpPr/>
              <p:nvPr/>
            </p:nvSpPr>
            <p:spPr>
              <a:xfrm rot="16200000" flipH="1">
                <a:off x="6019800" y="2819400"/>
                <a:ext cx="2552700" cy="1181100"/>
              </a:xfrm>
              <a:prstGeom prst="parallelogram">
                <a:avLst>
                  <a:gd name="adj" fmla="val 541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rot="5400000" flipH="1" flipV="1">
                <a:off x="6400800" y="3124200"/>
                <a:ext cx="1752600" cy="838200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7296150" y="3518390"/>
                <a:ext cx="1204902" cy="242556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endCxn id="5" idx="0"/>
              </p:cNvCxnSpPr>
              <p:nvPr/>
            </p:nvCxnSpPr>
            <p:spPr>
              <a:xfrm>
                <a:off x="5867396" y="3250406"/>
                <a:ext cx="838204" cy="159544"/>
              </a:xfrm>
              <a:prstGeom prst="straightConnector1">
                <a:avLst/>
              </a:prstGeom>
              <a:ln w="28575"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6400800" y="41910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4796135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0400" y="3983771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86600" y="29718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67600" y="24384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ℓ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477000" y="2819400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>
                            <a:latin typeface="Cambria Math"/>
                          </a:rPr>
                          <m:t>𝒯</m:t>
                        </m:r>
                      </m:oMath>
                    </m:oMathPara>
                  </a14:m>
                  <a:endParaRPr lang="en-US" sz="3200" b="1" i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2819400"/>
                  <a:ext cx="381000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8229600" y="39624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91200" y="3810000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D</a:t>
              </a:r>
            </a:p>
          </p:txBody>
        </p:sp>
        <p:cxnSp>
          <p:nvCxnSpPr>
            <p:cNvPr id="23" name="Straight Connector 22"/>
            <p:cNvCxnSpPr>
              <a:stCxn id="5" idx="0"/>
            </p:cNvCxnSpPr>
            <p:nvPr/>
          </p:nvCxnSpPr>
          <p:spPr>
            <a:xfrm>
              <a:off x="6444346" y="3962400"/>
              <a:ext cx="680346" cy="155376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705600" y="4419600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Oval 31"/>
            <p:cNvSpPr/>
            <p:nvPr/>
          </p:nvSpPr>
          <p:spPr>
            <a:xfrm>
              <a:off x="5974080" y="3829050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Oval 32"/>
            <p:cNvSpPr/>
            <p:nvPr/>
          </p:nvSpPr>
          <p:spPr>
            <a:xfrm>
              <a:off x="7429500" y="3200400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Oval 33"/>
            <p:cNvSpPr/>
            <p:nvPr/>
          </p:nvSpPr>
          <p:spPr>
            <a:xfrm>
              <a:off x="6781800" y="4907280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1.1 Points, Lines, and Planes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633473" y="2201811"/>
            <a:ext cx="3381248" cy="1050819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Part of a Line</a:t>
              </a:r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03425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5104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 like?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3045" y="5459351"/>
            <a:ext cx="650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is it named?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014725" y="2201811"/>
            <a:ext cx="5882412" cy="1455789"/>
            <a:chOff x="4511041" y="2201810"/>
            <a:chExt cx="4411809" cy="1455790"/>
          </a:xfrm>
        </p:grpSpPr>
        <p:sp>
          <p:nvSpPr>
            <p:cNvPr id="16" name="TextBox 15"/>
            <p:cNvSpPr txBox="1"/>
            <p:nvPr/>
          </p:nvSpPr>
          <p:spPr>
            <a:xfrm>
              <a:off x="5681471" y="2201810"/>
              <a:ext cx="3241379" cy="145579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Part of a line between two endpoints</a:t>
              </a:r>
            </a:p>
          </p:txBody>
        </p:sp>
        <p:cxnSp>
          <p:nvCxnSpPr>
            <p:cNvPr id="27" name="Straight Connector 26"/>
            <p:cNvCxnSpPr>
              <a:cxnSpLocks/>
              <a:stCxn id="6" idx="3"/>
              <a:endCxn id="16" idx="1"/>
            </p:cNvCxnSpPr>
            <p:nvPr/>
          </p:nvCxnSpPr>
          <p:spPr>
            <a:xfrm flipV="1">
              <a:off x="4511041" y="2929706"/>
              <a:ext cx="1170430" cy="6412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633477" y="3252629"/>
            <a:ext cx="3953593" cy="679137"/>
            <a:chOff x="1975105" y="3252629"/>
            <a:chExt cx="2965195" cy="679138"/>
          </a:xfrm>
        </p:grpSpPr>
        <p:sp>
          <p:nvSpPr>
            <p:cNvPr id="6" name="TextBox 5"/>
            <p:cNvSpPr txBox="1"/>
            <p:nvPr/>
          </p:nvSpPr>
          <p:spPr>
            <a:xfrm>
              <a:off x="1975105" y="3252629"/>
              <a:ext cx="2535936" cy="63664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Segment •          •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200" y="3429000"/>
              <a:ext cx="1816100" cy="502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i="1" dirty="0"/>
                <a:t>A            B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294354" y="3552685"/>
              <a:ext cx="838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165859" y="3889280"/>
            <a:ext cx="1158244" cy="1592320"/>
            <a:chOff x="2374392" y="3889279"/>
            <a:chExt cx="868683" cy="15923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374392" y="4844949"/>
                  <a:ext cx="826008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𝐴𝐵</m:t>
                            </m:r>
                          </m:e>
                        </m:ba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4392" y="4844949"/>
                  <a:ext cx="826008" cy="6366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>
              <a:stCxn id="6" idx="2"/>
              <a:endCxn id="12" idx="0"/>
            </p:cNvCxnSpPr>
            <p:nvPr/>
          </p:nvCxnSpPr>
          <p:spPr>
            <a:xfrm rot="5400000">
              <a:off x="2537401" y="4139276"/>
              <a:ext cx="955671" cy="4556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14724" y="3570953"/>
            <a:ext cx="5876313" cy="930383"/>
            <a:chOff x="4511043" y="3570952"/>
            <a:chExt cx="4407235" cy="930383"/>
          </a:xfrm>
        </p:grpSpPr>
        <p:sp>
          <p:nvSpPr>
            <p:cNvPr id="31" name="TextBox 30"/>
            <p:cNvSpPr txBox="1"/>
            <p:nvPr/>
          </p:nvSpPr>
          <p:spPr>
            <a:xfrm>
              <a:off x="5676899" y="3886200"/>
              <a:ext cx="3241379" cy="61513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Does NOT go on forever</a:t>
              </a:r>
            </a:p>
          </p:txBody>
        </p:sp>
        <p:cxnSp>
          <p:nvCxnSpPr>
            <p:cNvPr id="34" name="Straight Connector 33"/>
            <p:cNvCxnSpPr>
              <a:cxnSpLocks/>
              <a:stCxn id="6" idx="3"/>
              <a:endCxn id="31" idx="1"/>
            </p:cNvCxnSpPr>
            <p:nvPr/>
          </p:nvCxnSpPr>
          <p:spPr>
            <a:xfrm>
              <a:off x="4511043" y="3570952"/>
              <a:ext cx="1165856" cy="6228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324101" y="3889279"/>
            <a:ext cx="1568703" cy="1597123"/>
            <a:chOff x="3243073" y="3889277"/>
            <a:chExt cx="1176527" cy="15971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593592" y="4849751"/>
                  <a:ext cx="826008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𝐵𝐴</m:t>
                            </m:r>
                          </m:e>
                        </m:ba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592" y="4849751"/>
                  <a:ext cx="826008" cy="63664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3144598" y="3987752"/>
              <a:ext cx="960473" cy="7635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0" y="3889277"/>
            <a:ext cx="4324101" cy="1586075"/>
            <a:chOff x="-3" y="3889275"/>
            <a:chExt cx="3243076" cy="1586074"/>
          </a:xfrm>
        </p:grpSpPr>
        <p:sp>
          <p:nvSpPr>
            <p:cNvPr id="35" name="TextBox 34"/>
            <p:cNvSpPr txBox="1"/>
            <p:nvPr/>
          </p:nvSpPr>
          <p:spPr>
            <a:xfrm>
              <a:off x="-3" y="4838700"/>
              <a:ext cx="2121411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 fontScale="92500"/>
            </a:bodyPr>
            <a:lstStyle/>
            <a:p>
              <a:r>
                <a:rPr lang="en-US" sz="2400" dirty="0"/>
                <a:t>Named by endpoints</a:t>
              </a:r>
            </a:p>
          </p:txBody>
        </p:sp>
        <p:cxnSp>
          <p:nvCxnSpPr>
            <p:cNvPr id="36" name="Straight Connector 35"/>
            <p:cNvCxnSpPr>
              <a:cxnSpLocks/>
              <a:stCxn id="6" idx="2"/>
              <a:endCxn id="35" idx="0"/>
            </p:cNvCxnSpPr>
            <p:nvPr/>
          </p:nvCxnSpPr>
          <p:spPr>
            <a:xfrm flipH="1">
              <a:off x="1060703" y="3889275"/>
              <a:ext cx="2182370" cy="9494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1.1 Points, Lines, and Planes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633473" y="2201811"/>
            <a:ext cx="3381248" cy="1050819"/>
            <a:chOff x="1975105" y="2201810"/>
            <a:chExt cx="2535936" cy="1050818"/>
          </a:xfrm>
        </p:grpSpPr>
        <p:sp>
          <p:nvSpPr>
            <p:cNvPr id="8" name="TextBox 7"/>
            <p:cNvSpPr txBox="1"/>
            <p:nvPr/>
          </p:nvSpPr>
          <p:spPr>
            <a:xfrm>
              <a:off x="1975105" y="2201810"/>
              <a:ext cx="2535936" cy="63664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Part of a Line</a:t>
              </a:r>
            </a:p>
          </p:txBody>
        </p:sp>
        <p:cxnSp>
          <p:nvCxnSpPr>
            <p:cNvPr id="10" name="Straight Connector 9"/>
            <p:cNvCxnSpPr>
              <a:stCxn id="8" idx="2"/>
              <a:endCxn id="6" idx="0"/>
            </p:cNvCxnSpPr>
            <p:nvPr/>
          </p:nvCxnSpPr>
          <p:spPr>
            <a:xfrm rot="5400000">
              <a:off x="3035988" y="3045543"/>
              <a:ext cx="41417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03425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5104" y="1676401"/>
            <a:ext cx="351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it like?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3045" y="5459351"/>
            <a:ext cx="650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is it named?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6014725" y="2201811"/>
            <a:ext cx="4291583" cy="1608189"/>
            <a:chOff x="4511041" y="2201810"/>
            <a:chExt cx="3218687" cy="1608190"/>
          </a:xfrm>
        </p:grpSpPr>
        <p:sp>
          <p:nvSpPr>
            <p:cNvPr id="16" name="TextBox 15"/>
            <p:cNvSpPr txBox="1"/>
            <p:nvPr/>
          </p:nvSpPr>
          <p:spPr>
            <a:xfrm>
              <a:off x="5681472" y="2201810"/>
              <a:ext cx="2048256" cy="160819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7500" lnSpcReduction="20000"/>
            </a:bodyPr>
            <a:lstStyle/>
            <a:p>
              <a:r>
                <a:rPr lang="en-US" sz="3200" dirty="0"/>
                <a:t>Part of a line starting at one endpoint and continuing forever</a:t>
              </a:r>
            </a:p>
          </p:txBody>
        </p:sp>
        <p:cxnSp>
          <p:nvCxnSpPr>
            <p:cNvPr id="27" name="Straight Connector 26"/>
            <p:cNvCxnSpPr>
              <a:stCxn id="6" idx="3"/>
              <a:endCxn id="16" idx="1"/>
            </p:cNvCxnSpPr>
            <p:nvPr/>
          </p:nvCxnSpPr>
          <p:spPr>
            <a:xfrm flipV="1">
              <a:off x="4511041" y="3005904"/>
              <a:ext cx="1170431" cy="5650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633477" y="3252629"/>
            <a:ext cx="3919389" cy="750014"/>
            <a:chOff x="1975105" y="3252629"/>
            <a:chExt cx="2939542" cy="750015"/>
          </a:xfrm>
        </p:grpSpPr>
        <p:sp>
          <p:nvSpPr>
            <p:cNvPr id="6" name="TextBox 5"/>
            <p:cNvSpPr txBox="1"/>
            <p:nvPr/>
          </p:nvSpPr>
          <p:spPr>
            <a:xfrm>
              <a:off x="1975105" y="3252629"/>
              <a:ext cx="2535936" cy="63664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r>
                <a:rPr lang="en-US" sz="3200" dirty="0"/>
                <a:t>Ray          •          •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98547" y="3499877"/>
              <a:ext cx="1816100" cy="502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i="1" dirty="0"/>
                <a:t>A            B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895600" y="3554000"/>
              <a:ext cx="1219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014725" y="3570955"/>
            <a:ext cx="4285487" cy="1305847"/>
            <a:chOff x="4511041" y="3570954"/>
            <a:chExt cx="3214115" cy="1305846"/>
          </a:xfrm>
        </p:grpSpPr>
        <p:sp>
          <p:nvSpPr>
            <p:cNvPr id="31" name="TextBox 30"/>
            <p:cNvSpPr txBox="1"/>
            <p:nvPr/>
          </p:nvSpPr>
          <p:spPr>
            <a:xfrm>
              <a:off x="5676900" y="3962400"/>
              <a:ext cx="2048256" cy="914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normAutofit fontScale="77500" lnSpcReduction="20000"/>
            </a:bodyPr>
            <a:lstStyle/>
            <a:p>
              <a:r>
                <a:rPr lang="en-US" sz="3200" dirty="0"/>
                <a:t>Goes forever in one direction only</a:t>
              </a:r>
            </a:p>
          </p:txBody>
        </p:sp>
        <p:cxnSp>
          <p:nvCxnSpPr>
            <p:cNvPr id="34" name="Straight Connector 33"/>
            <p:cNvCxnSpPr>
              <a:stCxn id="6" idx="3"/>
              <a:endCxn id="31" idx="1"/>
            </p:cNvCxnSpPr>
            <p:nvPr/>
          </p:nvCxnSpPr>
          <p:spPr>
            <a:xfrm>
              <a:off x="4511041" y="3570954"/>
              <a:ext cx="1165859" cy="8486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324101" y="3889279"/>
            <a:ext cx="1568703" cy="1597123"/>
            <a:chOff x="3243073" y="3889277"/>
            <a:chExt cx="1176527" cy="15971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593592" y="4849751"/>
                  <a:ext cx="826008" cy="636649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𝐵𝐴</m:t>
                            </m:r>
                          </m:e>
                        </m:acc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3592" y="4849751"/>
                  <a:ext cx="826008" cy="6366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>
              <a:stCxn id="6" idx="2"/>
              <a:endCxn id="42" idx="0"/>
            </p:cNvCxnSpPr>
            <p:nvPr/>
          </p:nvCxnSpPr>
          <p:spPr>
            <a:xfrm rot="16200000" flipH="1">
              <a:off x="3144598" y="3987752"/>
              <a:ext cx="960473" cy="7635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06400" y="3889281"/>
            <a:ext cx="4165600" cy="1586071"/>
            <a:chOff x="304800" y="3889279"/>
            <a:chExt cx="3124200" cy="1586070"/>
          </a:xfrm>
        </p:grpSpPr>
        <p:sp>
          <p:nvSpPr>
            <p:cNvPr id="35" name="TextBox 34"/>
            <p:cNvSpPr txBox="1"/>
            <p:nvPr/>
          </p:nvSpPr>
          <p:spPr>
            <a:xfrm>
              <a:off x="304800" y="4838700"/>
              <a:ext cx="3124200" cy="6366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 fontScale="70000" lnSpcReduction="20000"/>
            </a:bodyPr>
            <a:lstStyle/>
            <a:p>
              <a:r>
                <a:rPr lang="en-US" sz="3200" dirty="0"/>
                <a:t>Named by endpoint followed by one other point</a:t>
              </a:r>
            </a:p>
          </p:txBody>
        </p:sp>
        <p:cxnSp>
          <p:nvCxnSpPr>
            <p:cNvPr id="36" name="Straight Connector 35"/>
            <p:cNvCxnSpPr>
              <a:stCxn id="6" idx="2"/>
              <a:endCxn id="35" idx="0"/>
            </p:cNvCxnSpPr>
            <p:nvPr/>
          </p:nvCxnSpPr>
          <p:spPr>
            <a:xfrm rot="5400000">
              <a:off x="2080276" y="3675903"/>
              <a:ext cx="949422" cy="13761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6489577" y="5181598"/>
            <a:ext cx="5397623" cy="1307645"/>
            <a:chOff x="5105400" y="5181600"/>
            <a:chExt cx="3810000" cy="1307646"/>
          </a:xfrm>
        </p:grpSpPr>
        <p:sp>
          <p:nvSpPr>
            <p:cNvPr id="38" name="TextBox 37"/>
            <p:cNvSpPr txBox="1"/>
            <p:nvPr/>
          </p:nvSpPr>
          <p:spPr>
            <a:xfrm>
              <a:off x="5105400" y="5181600"/>
              <a:ext cx="3810000" cy="120033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/>
                <a:t>If two rays have the same endpoint and go in opposite directions, they are called </a:t>
              </a:r>
              <a:r>
                <a:rPr lang="en-US" sz="2400" b="1" dirty="0"/>
                <a:t>opposite rays.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200900" y="5781359"/>
              <a:ext cx="1447800" cy="707887"/>
              <a:chOff x="7200900" y="5781359"/>
              <a:chExt cx="1447800" cy="707887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V="1">
                <a:off x="7200900" y="5969002"/>
                <a:ext cx="1447800" cy="3048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7886700" y="6054726"/>
                <a:ext cx="76200" cy="1047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429500" y="6159501"/>
                <a:ext cx="76200" cy="1047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8343900" y="5959477"/>
                <a:ext cx="76200" cy="10477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241912" y="5781359"/>
                <a:ext cx="3048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/>
                  <a:t>A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153400" y="5965834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/>
                  <a:t>B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696200" y="602758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/>
                  <a:t>C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Geometry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-Cambria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y 01" id="{7D198FE2-E920-4CEC-A13A-58CB002B5CD9}" vid="{3710D90F-219B-45EA-A680-FE547D01F9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Geometry 01</Template>
  <TotalTime>226</TotalTime>
  <Words>3079</Words>
  <Application>Microsoft Office PowerPoint</Application>
  <PresentationFormat>Widescreen</PresentationFormat>
  <Paragraphs>676</Paragraphs>
  <Slides>55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Cambria</vt:lpstr>
      <vt:lpstr>Cambria Math</vt:lpstr>
      <vt:lpstr>Comic Sans MS</vt:lpstr>
      <vt:lpstr>Wingdings</vt:lpstr>
      <vt:lpstr>Geometry 01</vt:lpstr>
      <vt:lpstr>Image</vt:lpstr>
      <vt:lpstr>Basics of Geometry</vt:lpstr>
      <vt:lpstr>PowerPoint Presentation</vt:lpstr>
      <vt:lpstr>1.1 Points, Lines, and Planes</vt:lpstr>
      <vt:lpstr>1.1 Points, Lines, and Planes</vt:lpstr>
      <vt:lpstr>1.1 Points, Lines, and Planes</vt:lpstr>
      <vt:lpstr>1.1 Points, Lines, and Planes</vt:lpstr>
      <vt:lpstr>1.1 Points, Lines, and Planes</vt:lpstr>
      <vt:lpstr>1.1 Points, Lines, and Planes</vt:lpstr>
      <vt:lpstr>1.1 Points, Lines, and Planes</vt:lpstr>
      <vt:lpstr>1.1 Points, Lines, and Planes</vt:lpstr>
      <vt:lpstr>1.1 Points, Lines, and Planes</vt:lpstr>
      <vt:lpstr>1.1 Points, Lines, and Planes</vt:lpstr>
      <vt:lpstr>1.2 Measuring and Constructing Segments</vt:lpstr>
      <vt:lpstr>1.2 Measuring and Constructing Segments</vt:lpstr>
      <vt:lpstr>1.2 Measuring and Constructing Segments</vt:lpstr>
      <vt:lpstr>1.2 Measuring and Constructing Segments</vt:lpstr>
      <vt:lpstr>1.2 Measuring and Constructing Segments</vt:lpstr>
      <vt:lpstr>1.2 Measuring and Constructing Segments</vt:lpstr>
      <vt:lpstr>1.2 Measuring and Constructing Segments</vt:lpstr>
      <vt:lpstr>1.3 Using Midpoint and Distance Formulas</vt:lpstr>
      <vt:lpstr>1.3 Using Midpoint and Distance Formulas</vt:lpstr>
      <vt:lpstr>1.3 Using Midpoint and Distance Formulas</vt:lpstr>
      <vt:lpstr>1.3 Using Midpoint and Distance Formulas</vt:lpstr>
      <vt:lpstr>1.3 Using Midpoint and Distance Formulas</vt:lpstr>
      <vt:lpstr>1.3 Using Midpoint and Distance Formulas</vt:lpstr>
      <vt:lpstr>1.4 Perimeter and Area in the Coordinate Plane</vt:lpstr>
      <vt:lpstr>1.4 Perimeter and Area in the Coordinate Plane</vt:lpstr>
      <vt:lpstr>1.4 Perimeter and Area in the Coordinate Plane</vt:lpstr>
      <vt:lpstr>1.4 Perimeter and Area in the Coordinate Plane</vt:lpstr>
      <vt:lpstr>1.4 Perimeter and Area in the Coordinate Plane</vt:lpstr>
      <vt:lpstr>1.4 Perimeter and Area in the Coordinate Plane</vt:lpstr>
      <vt:lpstr>1.4 Perimeter and Area in the Coordinate Plane</vt:lpstr>
      <vt:lpstr>1.4 Perimeter and Area in the Coordinate Plane</vt:lpstr>
      <vt:lpstr>1.4 Perimeter and Area in the Coordinate Plane</vt:lpstr>
      <vt:lpstr>1.5 Measuring and Constructing Angles</vt:lpstr>
      <vt:lpstr>1.5 Measuring and Constructing Angles</vt:lpstr>
      <vt:lpstr>1.5 Measuring and Constructing Angles</vt:lpstr>
      <vt:lpstr>1.5 Measuring and Constructing Angles</vt:lpstr>
      <vt:lpstr>1.5 Measuring and Constructing Angles</vt:lpstr>
      <vt:lpstr>1.5 Measuring and Constructing Angles</vt:lpstr>
      <vt:lpstr>1.5 Measuring and Constructing Angles</vt:lpstr>
      <vt:lpstr>1.5 Measuring and Constructing Angles</vt:lpstr>
      <vt:lpstr>1.5 Measuring and Constructing Angles</vt:lpstr>
      <vt:lpstr>1.5 Measuring and Constructing Angles</vt:lpstr>
      <vt:lpstr>1.6 Describing Pairs of Angles</vt:lpstr>
      <vt:lpstr>1.6 Describing Pairs of Angles</vt:lpstr>
      <vt:lpstr>1.6 Describing Pairs of Angles</vt:lpstr>
      <vt:lpstr>1.6 Describing Pairs of Angles</vt:lpstr>
      <vt:lpstr>1.6 Describing Pairs of Angles</vt:lpstr>
      <vt:lpstr>1.6 Describing Pairs of Angles</vt:lpstr>
      <vt:lpstr>1.6 Describing Pairs of Angles</vt:lpstr>
      <vt:lpstr>1.6 Describing Pairs of Angles</vt:lpstr>
      <vt:lpstr>1.6 Describing Pairs of Angles</vt:lpstr>
      <vt:lpstr>1.6 Describing Pairs of Angles</vt:lpstr>
      <vt:lpstr>1.6 Describing Pairs of Angles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Essentials of Geometry</dc:title>
  <dc:creator>Richard Wright</dc:creator>
  <cp:lastModifiedBy>Richard Wright</cp:lastModifiedBy>
  <cp:revision>25</cp:revision>
  <dcterms:created xsi:type="dcterms:W3CDTF">2021-08-09T12:56:03Z</dcterms:created>
  <dcterms:modified xsi:type="dcterms:W3CDTF">2023-09-01T15:08:06Z</dcterms:modified>
</cp:coreProperties>
</file>